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76" r:id="rId5"/>
    <p:sldId id="280" r:id="rId6"/>
    <p:sldId id="261" r:id="rId7"/>
    <p:sldId id="278" r:id="rId8"/>
    <p:sldId id="277" r:id="rId9"/>
    <p:sldId id="279" r:id="rId10"/>
    <p:sldId id="259" r:id="rId11"/>
    <p:sldId id="264" r:id="rId12"/>
    <p:sldId id="274" r:id="rId13"/>
    <p:sldId id="275" r:id="rId14"/>
  </p:sldIdLst>
  <p:sldSz cx="18288000" cy="10287000"/>
  <p:notesSz cx="6858000" cy="9144000"/>
  <p:embeddedFontLst>
    <p:embeddedFont>
      <p:font typeface="Canva Sans" panose="020B0604020202020204" charset="0"/>
      <p:regular r:id="rId16"/>
    </p:embeddedFont>
    <p:embeddedFont>
      <p:font typeface="Roboto" panose="020000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4947" autoAdjust="0"/>
  </p:normalViewPr>
  <p:slideViewPr>
    <p:cSldViewPr>
      <p:cViewPr varScale="1">
        <p:scale>
          <a:sx n="41" d="100"/>
          <a:sy n="41" d="100"/>
        </p:scale>
        <p:origin x="1474" y="2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a Quental" userId="efc557570f9710f6" providerId="LiveId" clId="{19BEB4C4-5C7B-4A2D-B989-D74008B15672}"/>
    <pc:docChg chg="custSel modSld">
      <pc:chgData name="Joana Quental" userId="efc557570f9710f6" providerId="LiveId" clId="{19BEB4C4-5C7B-4A2D-B989-D74008B15672}" dt="2024-02-08T10:58:22.239" v="29" actId="1076"/>
      <pc:docMkLst>
        <pc:docMk/>
      </pc:docMkLst>
      <pc:sldChg chg="delSp modSp mod">
        <pc:chgData name="Joana Quental" userId="efc557570f9710f6" providerId="LiveId" clId="{19BEB4C4-5C7B-4A2D-B989-D74008B15672}" dt="2024-02-08T10:56:00.855" v="11" actId="1076"/>
        <pc:sldMkLst>
          <pc:docMk/>
          <pc:sldMk cId="0" sldId="256"/>
        </pc:sldMkLst>
        <pc:spChg chg="del">
          <ac:chgData name="Joana Quental" userId="efc557570f9710f6" providerId="LiveId" clId="{19BEB4C4-5C7B-4A2D-B989-D74008B15672}" dt="2024-02-08T10:55:41.734" v="5" actId="478"/>
          <ac:spMkLst>
            <pc:docMk/>
            <pc:sldMk cId="0" sldId="256"/>
            <ac:spMk id="3" creationId="{00000000-0000-0000-0000-000000000000}"/>
          </ac:spMkLst>
        </pc:spChg>
        <pc:spChg chg="del">
          <ac:chgData name="Joana Quental" userId="efc557570f9710f6" providerId="LiveId" clId="{19BEB4C4-5C7B-4A2D-B989-D74008B15672}" dt="2024-02-08T10:55:42.590" v="6" actId="478"/>
          <ac:spMkLst>
            <pc:docMk/>
            <pc:sldMk cId="0" sldId="256"/>
            <ac:spMk id="5" creationId="{00000000-0000-0000-0000-000000000000}"/>
          </ac:spMkLst>
        </pc:spChg>
        <pc:spChg chg="mod">
          <ac:chgData name="Joana Quental" userId="efc557570f9710f6" providerId="LiveId" clId="{19BEB4C4-5C7B-4A2D-B989-D74008B15672}" dt="2024-02-08T10:56:00.855" v="11" actId="1076"/>
          <ac:spMkLst>
            <pc:docMk/>
            <pc:sldMk cId="0" sldId="256"/>
            <ac:spMk id="6" creationId="{00000000-0000-0000-0000-000000000000}"/>
          </ac:spMkLst>
        </pc:spChg>
        <pc:picChg chg="mod">
          <ac:chgData name="Joana Quental" userId="efc557570f9710f6" providerId="LiveId" clId="{19BEB4C4-5C7B-4A2D-B989-D74008B15672}" dt="2024-02-08T10:55:58.463" v="10" actId="1076"/>
          <ac:picMkLst>
            <pc:docMk/>
            <pc:sldMk cId="0" sldId="256"/>
            <ac:picMk id="13" creationId="{F74B6C2A-0E44-FE96-27F0-5E779E081BE4}"/>
          </ac:picMkLst>
        </pc:picChg>
      </pc:sldChg>
      <pc:sldChg chg="delSp modSp mod">
        <pc:chgData name="Joana Quental" userId="efc557570f9710f6" providerId="LiveId" clId="{19BEB4C4-5C7B-4A2D-B989-D74008B15672}" dt="2024-02-08T10:58:22.239" v="29" actId="1076"/>
        <pc:sldMkLst>
          <pc:docMk/>
          <pc:sldMk cId="0" sldId="275"/>
        </pc:sldMkLst>
        <pc:spChg chg="del mod">
          <ac:chgData name="Joana Quental" userId="efc557570f9710f6" providerId="LiveId" clId="{19BEB4C4-5C7B-4A2D-B989-D74008B15672}" dt="2024-02-08T10:57:42.198" v="27" actId="478"/>
          <ac:spMkLst>
            <pc:docMk/>
            <pc:sldMk cId="0" sldId="275"/>
            <ac:spMk id="5" creationId="{00000000-0000-0000-0000-000000000000}"/>
          </ac:spMkLst>
        </pc:spChg>
        <pc:spChg chg="del">
          <ac:chgData name="Joana Quental" userId="efc557570f9710f6" providerId="LiveId" clId="{19BEB4C4-5C7B-4A2D-B989-D74008B15672}" dt="2024-02-08T10:57:17.408" v="19" actId="478"/>
          <ac:spMkLst>
            <pc:docMk/>
            <pc:sldMk cId="0" sldId="275"/>
            <ac:spMk id="6" creationId="{00000000-0000-0000-0000-000000000000}"/>
          </ac:spMkLst>
        </pc:spChg>
        <pc:spChg chg="mod">
          <ac:chgData name="Joana Quental" userId="efc557570f9710f6" providerId="LiveId" clId="{19BEB4C4-5C7B-4A2D-B989-D74008B15672}" dt="2024-02-08T10:58:20.027" v="28" actId="1076"/>
          <ac:spMkLst>
            <pc:docMk/>
            <pc:sldMk cId="0" sldId="275"/>
            <ac:spMk id="10" creationId="{00000000-0000-0000-0000-000000000000}"/>
          </ac:spMkLst>
        </pc:spChg>
        <pc:picChg chg="mod">
          <ac:chgData name="Joana Quental" userId="efc557570f9710f6" providerId="LiveId" clId="{19BEB4C4-5C7B-4A2D-B989-D74008B15672}" dt="2024-02-08T10:57:11.366" v="18" actId="1076"/>
          <ac:picMkLst>
            <pc:docMk/>
            <pc:sldMk cId="0" sldId="275"/>
            <ac:picMk id="12" creationId="{B5A6BD67-6A8E-2FAE-88C5-4951DDC4FE7D}"/>
          </ac:picMkLst>
        </pc:picChg>
        <pc:picChg chg="mod">
          <ac:chgData name="Joana Quental" userId="efc557570f9710f6" providerId="LiveId" clId="{19BEB4C4-5C7B-4A2D-B989-D74008B15672}" dt="2024-02-08T10:58:22.239" v="29" actId="1076"/>
          <ac:picMkLst>
            <pc:docMk/>
            <pc:sldMk cId="0" sldId="275"/>
            <ac:picMk id="15" creationId="{E7ABF6A5-4A86-9A1D-2027-6AF239542A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023DA-D887-4D92-A044-7F532E8AF745}" type="datetimeFigureOut">
              <a:rPr lang="en-GB" smtClean="0"/>
              <a:t>08/02/2024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EB67FF-8260-4DA5-9DF1-9DBB74BD45E0}" type="slidenum">
              <a:rPr lang="en-GB" smtClean="0"/>
              <a:t>‹#›</a:t>
            </a:fld>
            <a:endParaRPr lang="en-GB"/>
          </a:p>
        </p:txBody>
      </p:sp>
    </p:spTree>
    <p:extLst>
      <p:ext uri="{BB962C8B-B14F-4D97-AF65-F5344CB8AC3E}">
        <p14:creationId xmlns:p14="http://schemas.microsoft.com/office/powerpoint/2010/main" val="66176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Avr99j/RhymeRadar.gi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avr99j.github.io/RhymeRada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Intro slide</a:t>
            </a:r>
          </a:p>
          <a:p>
            <a:endParaRPr lang="en-GB" dirty="0"/>
          </a:p>
          <a:p>
            <a:r>
              <a:rPr lang="en-GB" dirty="0"/>
              <a:t>The application our group designed is called </a:t>
            </a:r>
            <a:r>
              <a:rPr lang="en-GB" dirty="0" err="1"/>
              <a:t>RhymeRadar</a:t>
            </a:r>
            <a:r>
              <a:rPr lang="en-GB" dirty="0"/>
              <a:t>.</a:t>
            </a:r>
          </a:p>
        </p:txBody>
      </p:sp>
      <p:sp>
        <p:nvSpPr>
          <p:cNvPr id="4" name="Slide Number Placeholder 3"/>
          <p:cNvSpPr>
            <a:spLocks noGrp="1"/>
          </p:cNvSpPr>
          <p:nvPr>
            <p:ph type="sldNum" sz="quarter" idx="5"/>
          </p:nvPr>
        </p:nvSpPr>
        <p:spPr/>
        <p:txBody>
          <a:bodyPr/>
          <a:lstStyle/>
          <a:p>
            <a:fld id="{51EB67FF-8260-4DA5-9DF1-9DBB74BD45E0}" type="slidenum">
              <a:rPr lang="en-GB" smtClean="0"/>
              <a:t>1</a:t>
            </a:fld>
            <a:endParaRPr lang="en-GB"/>
          </a:p>
        </p:txBody>
      </p:sp>
    </p:spTree>
    <p:extLst>
      <p:ext uri="{BB962C8B-B14F-4D97-AF65-F5344CB8AC3E}">
        <p14:creationId xmlns:p14="http://schemas.microsoft.com/office/powerpoint/2010/main" val="1063714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DEMO</a:t>
            </a:r>
          </a:p>
          <a:p>
            <a:endParaRPr lang="en-GB" dirty="0"/>
          </a:p>
          <a:p>
            <a:r>
              <a:rPr lang="en-GB" dirty="0"/>
              <a:t>Add order of things to demo</a:t>
            </a:r>
          </a:p>
        </p:txBody>
      </p:sp>
      <p:sp>
        <p:nvSpPr>
          <p:cNvPr id="4" name="Slide Number Placeholder 3"/>
          <p:cNvSpPr>
            <a:spLocks noGrp="1"/>
          </p:cNvSpPr>
          <p:nvPr>
            <p:ph type="sldNum" sz="quarter" idx="5"/>
          </p:nvPr>
        </p:nvSpPr>
        <p:spPr/>
        <p:txBody>
          <a:bodyPr/>
          <a:lstStyle/>
          <a:p>
            <a:fld id="{51EB67FF-8260-4DA5-9DF1-9DBB74BD45E0}" type="slidenum">
              <a:rPr lang="en-GB" smtClean="0"/>
              <a:t>10</a:t>
            </a:fld>
            <a:endParaRPr lang="en-GB"/>
          </a:p>
        </p:txBody>
      </p:sp>
    </p:spTree>
    <p:extLst>
      <p:ext uri="{BB962C8B-B14F-4D97-AF65-F5344CB8AC3E}">
        <p14:creationId xmlns:p14="http://schemas.microsoft.com/office/powerpoint/2010/main" val="2845686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Directions for future development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t>
            </a:r>
            <a:r>
              <a:rPr lang="en-US" sz="1200" dirty="0">
                <a:solidFill>
                  <a:srgbClr val="FFFFFF"/>
                </a:solidFill>
                <a:latin typeface="Canva Sans"/>
              </a:rPr>
              <a:t>Enabling user to see the lyrics of featured artists displayed on the main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a:t>
            </a:r>
            <a:r>
              <a:rPr lang="en-US" sz="1200" dirty="0">
                <a:solidFill>
                  <a:srgbClr val="FFFFFF"/>
                </a:solidFill>
                <a:latin typeface="Canva Sans"/>
              </a:rPr>
              <a:t>Displaying list of songs when an artist is searched for individually, and a list of suggestions when there is more than one result for the same search 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US" sz="1200" dirty="0">
                <a:solidFill>
                  <a:srgbClr val="FFFFFF"/>
                </a:solidFill>
                <a:latin typeface="Canva Sans"/>
              </a:rPr>
              <a:t>Continuing to work on design, responsiveness and on improving user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4- </a:t>
            </a:r>
            <a:r>
              <a:rPr lang="en-US" sz="1200" dirty="0">
                <a:solidFill>
                  <a:srgbClr val="FFFFFF"/>
                </a:solidFill>
                <a:latin typeface="Canva Sans"/>
              </a:rPr>
              <a:t>Improving the way lyrics are displayed on the screen, potentially allowing each sentence to be highlighted as the user hovers over them and adding link song on Spotify</a:t>
            </a:r>
          </a:p>
          <a:p>
            <a:endParaRPr lang="en-GB" dirty="0"/>
          </a:p>
        </p:txBody>
      </p:sp>
      <p:sp>
        <p:nvSpPr>
          <p:cNvPr id="4" name="Slide Number Placeholder 3"/>
          <p:cNvSpPr>
            <a:spLocks noGrp="1"/>
          </p:cNvSpPr>
          <p:nvPr>
            <p:ph type="sldNum" sz="quarter" idx="5"/>
          </p:nvPr>
        </p:nvSpPr>
        <p:spPr/>
        <p:txBody>
          <a:bodyPr/>
          <a:lstStyle/>
          <a:p>
            <a:fld id="{51EB67FF-8260-4DA5-9DF1-9DBB74BD45E0}" type="slidenum">
              <a:rPr lang="en-GB" smtClean="0"/>
              <a:t>11</a:t>
            </a:fld>
            <a:endParaRPr lang="en-GB"/>
          </a:p>
        </p:txBody>
      </p:sp>
    </p:spTree>
    <p:extLst>
      <p:ext uri="{BB962C8B-B14F-4D97-AF65-F5344CB8AC3E}">
        <p14:creationId xmlns:p14="http://schemas.microsoft.com/office/powerpoint/2010/main" val="70822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Links</a:t>
            </a:r>
          </a:p>
          <a:p>
            <a:endParaRPr lang="en-GB" dirty="0"/>
          </a:p>
          <a:p>
            <a:pPr rtl="0">
              <a:spcBef>
                <a:spcPts val="2400"/>
              </a:spcBef>
              <a:spcAft>
                <a:spcPts val="0"/>
              </a:spcAft>
            </a:pPr>
            <a:r>
              <a:rPr lang="en-GB" sz="2000" b="1" i="0" u="none" strike="noStrike" dirty="0">
                <a:solidFill>
                  <a:schemeClr val="accent4">
                    <a:lumMod val="40000"/>
                    <a:lumOff val="60000"/>
                  </a:schemeClr>
                </a:solidFill>
                <a:effectLst/>
                <a:latin typeface="Roboto" panose="02000000000000000000" pitchFamily="2" charset="0"/>
              </a:rPr>
              <a:t>GitHub Project Repo Link:</a:t>
            </a:r>
            <a:endParaRPr lang="en-GB" sz="2000" b="1" dirty="0">
              <a:solidFill>
                <a:schemeClr val="accent4">
                  <a:lumMod val="40000"/>
                  <a:lumOff val="60000"/>
                </a:schemeClr>
              </a:solidFill>
              <a:effectLst/>
            </a:endParaRPr>
          </a:p>
          <a:p>
            <a:pPr marL="447675" indent="9525" rtl="0">
              <a:spcBef>
                <a:spcPts val="1000"/>
              </a:spcBef>
              <a:spcAft>
                <a:spcPts val="0"/>
              </a:spcAft>
            </a:pPr>
            <a:r>
              <a:rPr lang="en-GB" sz="1800" b="0" i="0" u="sng" strike="noStrike" dirty="0">
                <a:solidFill>
                  <a:schemeClr val="bg1"/>
                </a:solidFill>
                <a:effectLst/>
                <a:latin typeface="Roboto" panose="02000000000000000000" pitchFamily="2" charset="0"/>
                <a:hlinkClick r:id="rId3">
                  <a:extLst>
                    <a:ext uri="{A12FA001-AC4F-418D-AE19-62706E023703}">
                      <ahyp:hlinkClr xmlns:ahyp="http://schemas.microsoft.com/office/drawing/2018/hyperlinkcolor" val="tx"/>
                    </a:ext>
                  </a:extLst>
                </a:hlinkClick>
              </a:rPr>
              <a:t>https://github.com/Avr99j/RhymeRadar.git</a:t>
            </a:r>
            <a:endParaRPr lang="en-GB" sz="2800" b="0" dirty="0">
              <a:solidFill>
                <a:schemeClr val="bg1"/>
              </a:solidFill>
              <a:effectLst/>
            </a:endParaRPr>
          </a:p>
          <a:p>
            <a:pPr rtl="0">
              <a:spcBef>
                <a:spcPts val="2400"/>
              </a:spcBef>
              <a:spcAft>
                <a:spcPts val="0"/>
              </a:spcAft>
            </a:pPr>
            <a:r>
              <a:rPr lang="en-GB" sz="2000" b="1" i="0" u="none" strike="noStrike" dirty="0">
                <a:solidFill>
                  <a:schemeClr val="accent4">
                    <a:lumMod val="40000"/>
                    <a:lumOff val="60000"/>
                  </a:schemeClr>
                </a:solidFill>
                <a:effectLst/>
                <a:latin typeface="Roboto" panose="02000000000000000000" pitchFamily="2" charset="0"/>
              </a:rPr>
              <a:t>Deployed page:</a:t>
            </a:r>
            <a:endParaRPr lang="en-GB" sz="2000" b="1" dirty="0">
              <a:solidFill>
                <a:schemeClr val="accent4">
                  <a:lumMod val="40000"/>
                  <a:lumOff val="60000"/>
                </a:schemeClr>
              </a:solidFill>
              <a:effectLst/>
            </a:endParaRPr>
          </a:p>
          <a:p>
            <a:pPr marL="447675" indent="9525" rtl="0">
              <a:spcBef>
                <a:spcPts val="1000"/>
              </a:spcBef>
              <a:spcAft>
                <a:spcPts val="0"/>
              </a:spcAft>
            </a:pPr>
            <a:r>
              <a:rPr lang="en-GB" sz="1800" b="0" i="0" u="sng" strike="noStrike" dirty="0">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https://avr99j.github.io/RhymeRadar/</a:t>
            </a:r>
            <a:endParaRPr lang="en-GB" sz="2400" b="0" dirty="0">
              <a:solidFill>
                <a:schemeClr val="bg1"/>
              </a:solidFill>
              <a:effectLst/>
            </a:endParaRPr>
          </a:p>
          <a:p>
            <a:endParaRPr lang="en-GB" dirty="0"/>
          </a:p>
        </p:txBody>
      </p:sp>
      <p:sp>
        <p:nvSpPr>
          <p:cNvPr id="4" name="Slide Number Placeholder 3"/>
          <p:cNvSpPr>
            <a:spLocks noGrp="1"/>
          </p:cNvSpPr>
          <p:nvPr>
            <p:ph type="sldNum" sz="quarter" idx="5"/>
          </p:nvPr>
        </p:nvSpPr>
        <p:spPr/>
        <p:txBody>
          <a:bodyPr/>
          <a:lstStyle/>
          <a:p>
            <a:fld id="{51EB67FF-8260-4DA5-9DF1-9DBB74BD45E0}" type="slidenum">
              <a:rPr lang="en-GB" smtClean="0"/>
              <a:t>12</a:t>
            </a:fld>
            <a:endParaRPr lang="en-GB"/>
          </a:p>
        </p:txBody>
      </p:sp>
    </p:spTree>
    <p:extLst>
      <p:ext uri="{BB962C8B-B14F-4D97-AF65-F5344CB8AC3E}">
        <p14:creationId xmlns:p14="http://schemas.microsoft.com/office/powerpoint/2010/main" val="336480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Elevator pitch</a:t>
            </a:r>
          </a:p>
          <a:p>
            <a:endParaRPr lang="en-GB" b="1" dirty="0"/>
          </a:p>
          <a:p>
            <a:pPr algn="l"/>
            <a:r>
              <a:rPr lang="en-GB" b="0" i="0" dirty="0">
                <a:effectLst/>
                <a:latin typeface="Orbitron"/>
              </a:rPr>
              <a:t>We designed </a:t>
            </a:r>
            <a:r>
              <a:rPr lang="en-GB" b="0" i="0" dirty="0" err="1">
                <a:effectLst/>
                <a:latin typeface="Orbitron"/>
              </a:rPr>
              <a:t>RhymeRadar</a:t>
            </a:r>
            <a:r>
              <a:rPr lang="en-GB" b="0" i="0" dirty="0">
                <a:solidFill>
                  <a:srgbClr val="EEEEEE"/>
                </a:solidFill>
                <a:effectLst/>
                <a:latin typeface="Wix Madefor Display"/>
              </a:rPr>
              <a:t> to enhance users’ music discovery experience. This is at its core a lyrics search app designed in a user-friendly way, which allows users to indulge their curiosity and effortlessly search for and find the words to their favourite songs and displays related information about the artist, album and live events.</a:t>
            </a:r>
          </a:p>
        </p:txBody>
      </p:sp>
      <p:sp>
        <p:nvSpPr>
          <p:cNvPr id="4" name="Slide Number Placeholder 3"/>
          <p:cNvSpPr>
            <a:spLocks noGrp="1"/>
          </p:cNvSpPr>
          <p:nvPr>
            <p:ph type="sldNum" sz="quarter" idx="5"/>
          </p:nvPr>
        </p:nvSpPr>
        <p:spPr/>
        <p:txBody>
          <a:bodyPr/>
          <a:lstStyle/>
          <a:p>
            <a:fld id="{51EB67FF-8260-4DA5-9DF1-9DBB74BD45E0}" type="slidenum">
              <a:rPr lang="en-GB" smtClean="0"/>
              <a:t>2</a:t>
            </a:fld>
            <a:endParaRPr lang="en-GB"/>
          </a:p>
        </p:txBody>
      </p:sp>
    </p:spTree>
    <p:extLst>
      <p:ext uri="{BB962C8B-B14F-4D97-AF65-F5344CB8AC3E}">
        <p14:creationId xmlns:p14="http://schemas.microsoft.com/office/powerpoint/2010/main" val="7369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Concept</a:t>
            </a:r>
          </a:p>
          <a:p>
            <a:endParaRPr lang="en-GB" dirty="0"/>
          </a:p>
          <a:p>
            <a:pPr rtl="0" fontAlgn="base">
              <a:spcBef>
                <a:spcPts val="0"/>
              </a:spcBef>
              <a:spcAft>
                <a:spcPts val="0"/>
              </a:spcAft>
              <a:buFont typeface="Arial" panose="020B0604020202020204" pitchFamily="34" charset="0"/>
              <a:buNone/>
            </a:pPr>
            <a:r>
              <a:rPr lang="en-GB" sz="1800" b="0" i="0" u="none" strike="noStrike" dirty="0">
                <a:solidFill>
                  <a:srgbClr val="595959"/>
                </a:solidFill>
                <a:effectLst/>
                <a:latin typeface="Arial" panose="020B0604020202020204" pitchFamily="34" charset="0"/>
              </a:rPr>
              <a:t>1- Description</a:t>
            </a:r>
          </a:p>
          <a:p>
            <a:pPr marL="342900" indent="-342900" algn="l">
              <a:spcAft>
                <a:spcPts val="1200"/>
              </a:spcAft>
              <a:buFont typeface="Arial" panose="020B0604020202020204" pitchFamily="34" charset="0"/>
              <a:buChar char="•"/>
            </a:pPr>
            <a:r>
              <a:rPr lang="en-GB" sz="1800" b="0" i="0" dirty="0">
                <a:solidFill>
                  <a:schemeClr val="accent4">
                    <a:lumMod val="40000"/>
                    <a:lumOff val="60000"/>
                  </a:schemeClr>
                </a:solidFill>
                <a:effectLst/>
                <a:latin typeface="Wix Madefor Display"/>
              </a:rPr>
              <a:t>Lyrics search: </a:t>
            </a:r>
            <a:r>
              <a:rPr lang="en-GB" sz="1800" b="0" i="0" u="none" strike="noStrike" dirty="0">
                <a:solidFill>
                  <a:srgbClr val="674EA7"/>
                </a:solidFill>
                <a:effectLst/>
                <a:latin typeface="Arial" panose="020B0604020202020204" pitchFamily="34" charset="0"/>
              </a:rPr>
              <a:t> </a:t>
            </a:r>
            <a:r>
              <a:rPr lang="en-GB" sz="1800" b="0" i="0" u="none" strike="noStrike" dirty="0">
                <a:solidFill>
                  <a:srgbClr val="1D1C1D"/>
                </a:solidFill>
                <a:effectLst/>
                <a:latin typeface="Arial" panose="020B0604020202020204" pitchFamily="34" charset="0"/>
              </a:rPr>
              <a:t>Users can input a song or artist name to discover song lyrics and related information. Users only need to enter one term or the other, but in case of duplication more accurate results will be obtained if both are used.</a:t>
            </a:r>
            <a:endParaRPr lang="en-GB" sz="1800" b="0" i="0" dirty="0">
              <a:solidFill>
                <a:schemeClr val="bg1"/>
              </a:solidFill>
              <a:effectLst/>
              <a:latin typeface="Wix Madefor Display"/>
            </a:endParaRPr>
          </a:p>
          <a:p>
            <a:pPr marL="342900" indent="-342900" algn="l">
              <a:spcAft>
                <a:spcPts val="1200"/>
              </a:spcAft>
              <a:buFont typeface="Arial" panose="020B0604020202020204" pitchFamily="34" charset="0"/>
              <a:buChar char="•"/>
            </a:pPr>
            <a:r>
              <a:rPr lang="en-GB" sz="1800" b="0" dirty="0">
                <a:solidFill>
                  <a:schemeClr val="bg1"/>
                </a:solidFill>
                <a:latin typeface="Wix Madefor Display"/>
              </a:rPr>
              <a:t>Display of info about </a:t>
            </a:r>
            <a:r>
              <a:rPr lang="en-GB" sz="1800" b="0" dirty="0">
                <a:solidFill>
                  <a:schemeClr val="accent4">
                    <a:lumMod val="40000"/>
                    <a:lumOff val="60000"/>
                  </a:schemeClr>
                </a:solidFill>
                <a:latin typeface="Wix Madefor Display"/>
              </a:rPr>
              <a:t>artist</a:t>
            </a:r>
            <a:r>
              <a:rPr lang="en-GB" sz="1800" b="0" dirty="0">
                <a:solidFill>
                  <a:schemeClr val="bg1"/>
                </a:solidFill>
                <a:latin typeface="Wix Madefor Display"/>
              </a:rPr>
              <a:t> and </a:t>
            </a:r>
            <a:r>
              <a:rPr lang="en-GB" sz="1800" b="0" dirty="0">
                <a:solidFill>
                  <a:schemeClr val="accent4">
                    <a:lumMod val="40000"/>
                    <a:lumOff val="60000"/>
                  </a:schemeClr>
                </a:solidFill>
                <a:latin typeface="Wix Madefor Display"/>
              </a:rPr>
              <a:t>album</a:t>
            </a:r>
            <a:r>
              <a:rPr lang="en-GB" sz="1800" b="0" dirty="0">
                <a:solidFill>
                  <a:schemeClr val="bg1"/>
                </a:solidFill>
                <a:latin typeface="Wix Madefor Display"/>
              </a:rPr>
              <a:t> containing the track: When each song is searched for, the artist name and album containing the track are displayed for the user’s information.</a:t>
            </a:r>
            <a:endParaRPr lang="en-GB" sz="1800" b="0" i="0" dirty="0">
              <a:solidFill>
                <a:schemeClr val="bg1"/>
              </a:solidFill>
              <a:effectLst/>
              <a:latin typeface="Wix Madefor Display"/>
            </a:endParaRPr>
          </a:p>
          <a:p>
            <a:pPr marL="342900" indent="-342900" algn="l">
              <a:spcAft>
                <a:spcPts val="1200"/>
              </a:spcAft>
              <a:buFont typeface="Arial" panose="020B0604020202020204" pitchFamily="34" charset="0"/>
              <a:buChar char="•"/>
            </a:pPr>
            <a:r>
              <a:rPr lang="en-GB" sz="1800" b="0" dirty="0">
                <a:solidFill>
                  <a:schemeClr val="bg1"/>
                </a:solidFill>
                <a:latin typeface="Wix Madefor Display"/>
              </a:rPr>
              <a:t>Display of next scheduled </a:t>
            </a:r>
            <a:r>
              <a:rPr lang="en-GB" sz="1800" b="0" dirty="0">
                <a:solidFill>
                  <a:schemeClr val="accent4">
                    <a:lumMod val="40000"/>
                    <a:lumOff val="60000"/>
                  </a:schemeClr>
                </a:solidFill>
                <a:latin typeface="Wix Madefor Display"/>
              </a:rPr>
              <a:t>live events</a:t>
            </a:r>
            <a:r>
              <a:rPr lang="en-GB" sz="1800" b="0" dirty="0">
                <a:solidFill>
                  <a:schemeClr val="bg1"/>
                </a:solidFill>
                <a:latin typeface="Wix Madefor Display"/>
              </a:rPr>
              <a:t> by that artist: If they enjoy the song, the user may be interested to know about what live events they can see by the artist in question, and this information is displayed as well.</a:t>
            </a:r>
            <a:endParaRPr lang="en-US" sz="1800" b="0" dirty="0">
              <a:solidFill>
                <a:schemeClr val="bg1"/>
              </a:solidFill>
              <a:latin typeface="Canva Sans"/>
            </a:endParaRPr>
          </a:p>
          <a:p>
            <a:pPr rtl="0" fontAlgn="base">
              <a:spcBef>
                <a:spcPts val="0"/>
              </a:spcBef>
              <a:spcAft>
                <a:spcPts val="0"/>
              </a:spcAft>
              <a:buFont typeface="Arial" panose="020B0604020202020204" pitchFamily="34" charset="0"/>
              <a:buChar char="•"/>
            </a:pPr>
            <a:endParaRPr lang="en-GB" sz="1800" b="0" i="0" u="none" strike="noStrike" dirty="0">
              <a:solidFill>
                <a:srgbClr val="595959"/>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GB" sz="1800" b="0" i="0" u="none" strike="noStrike" dirty="0">
                <a:solidFill>
                  <a:srgbClr val="595959"/>
                </a:solidFill>
                <a:effectLst/>
                <a:latin typeface="Arial" panose="020B0604020202020204" pitchFamily="34" charset="0"/>
              </a:rPr>
              <a:t>2- Motivation for development</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GB" sz="1800" b="0" i="0" dirty="0">
                <a:solidFill>
                  <a:schemeClr val="bg1"/>
                </a:solidFill>
                <a:effectLst/>
                <a:latin typeface="Wix Madefor Display"/>
              </a:rPr>
              <a:t>Combining in one location useful associated information about music a user is interested in</a:t>
            </a:r>
            <a:endParaRPr lang="en-US" sz="1800" b="0" dirty="0">
              <a:solidFill>
                <a:schemeClr val="bg1"/>
              </a:solidFill>
              <a:latin typeface="Canva Sans"/>
            </a:endParaRPr>
          </a:p>
          <a:p>
            <a:pPr rtl="0" fontAlgn="base">
              <a:spcBef>
                <a:spcPts val="0"/>
              </a:spcBef>
              <a:spcAft>
                <a:spcPts val="0"/>
              </a:spcAft>
              <a:buFont typeface="Arial" panose="020B0604020202020204" pitchFamily="34" charset="0"/>
              <a:buNone/>
            </a:pPr>
            <a:endParaRPr lang="en-GB" sz="1800" b="0" i="0" u="none" strike="noStrike" dirty="0">
              <a:solidFill>
                <a:srgbClr val="595959"/>
              </a:solidFill>
              <a:effectLst/>
              <a:latin typeface="Arial" panose="020B0604020202020204" pitchFamily="34" charset="0"/>
            </a:endParaRPr>
          </a:p>
          <a:p>
            <a:pPr rtl="0" fontAlgn="base">
              <a:spcBef>
                <a:spcPts val="0"/>
              </a:spcBef>
              <a:spcAft>
                <a:spcPts val="1600"/>
              </a:spcAft>
              <a:buFont typeface="Arial" panose="020B0604020202020204" pitchFamily="34" charset="0"/>
              <a:buChar char="•"/>
            </a:pPr>
            <a:r>
              <a:rPr lang="en-GB" sz="1800" b="0" i="0" u="none" strike="noStrike" dirty="0">
                <a:solidFill>
                  <a:srgbClr val="595959"/>
                </a:solidFill>
                <a:effectLst/>
                <a:latin typeface="Arial" panose="020B0604020202020204" pitchFamily="34" charset="0"/>
              </a:rPr>
              <a:t>Motivation for development?</a:t>
            </a:r>
          </a:p>
          <a:p>
            <a:pPr rtl="0" fontAlgn="base">
              <a:spcBef>
                <a:spcPts val="0"/>
              </a:spcBef>
              <a:spcAft>
                <a:spcPts val="0"/>
              </a:spcAft>
              <a:buFont typeface="Arial" panose="020B0604020202020204" pitchFamily="34" charset="0"/>
              <a:buChar char="•"/>
            </a:pPr>
            <a:r>
              <a:rPr lang="en-GB" sz="1800" b="0" i="0" u="none" strike="noStrike" dirty="0">
                <a:solidFill>
                  <a:srgbClr val="595959"/>
                </a:solidFill>
                <a:effectLst/>
                <a:latin typeface="Arial" panose="020B0604020202020204" pitchFamily="34" charset="0"/>
              </a:rPr>
              <a:t>User story</a:t>
            </a:r>
          </a:p>
          <a:p>
            <a:endParaRPr lang="en-GB" dirty="0"/>
          </a:p>
        </p:txBody>
      </p:sp>
      <p:sp>
        <p:nvSpPr>
          <p:cNvPr id="4" name="Slide Number Placeholder 3"/>
          <p:cNvSpPr>
            <a:spLocks noGrp="1"/>
          </p:cNvSpPr>
          <p:nvPr>
            <p:ph type="sldNum" sz="quarter" idx="5"/>
          </p:nvPr>
        </p:nvSpPr>
        <p:spPr/>
        <p:txBody>
          <a:bodyPr/>
          <a:lstStyle/>
          <a:p>
            <a:fld id="{51EB67FF-8260-4DA5-9DF1-9DBB74BD45E0}" type="slidenum">
              <a:rPr lang="en-GB" smtClean="0"/>
              <a:t>3</a:t>
            </a:fld>
            <a:endParaRPr lang="en-GB"/>
          </a:p>
        </p:txBody>
      </p:sp>
    </p:spTree>
    <p:extLst>
      <p:ext uri="{BB962C8B-B14F-4D97-AF65-F5344CB8AC3E}">
        <p14:creationId xmlns:p14="http://schemas.microsoft.com/office/powerpoint/2010/main" val="3431002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0C031-9DED-CF1F-DC72-1E81BD345C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32F10-1557-8B12-1DBB-2088DD3CEC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DD4CA-261F-4DF9-0D5C-88C7FE66A1FC}"/>
              </a:ext>
            </a:extLst>
          </p:cNvPr>
          <p:cNvSpPr>
            <a:spLocks noGrp="1"/>
          </p:cNvSpPr>
          <p:nvPr>
            <p:ph type="body" idx="1"/>
          </p:nvPr>
        </p:nvSpPr>
        <p:spPr/>
        <p:txBody>
          <a:bodyPr/>
          <a:lstStyle/>
          <a:p>
            <a:r>
              <a:rPr lang="en-GB" b="1" dirty="0"/>
              <a:t>Concept</a:t>
            </a:r>
          </a:p>
          <a:p>
            <a:endParaRPr lang="en-GB" dirty="0"/>
          </a:p>
          <a:p>
            <a:pPr rtl="0" fontAlgn="base">
              <a:spcBef>
                <a:spcPts val="0"/>
              </a:spcBef>
              <a:spcAft>
                <a:spcPts val="0"/>
              </a:spcAft>
              <a:buFont typeface="Arial" panose="020B0604020202020204" pitchFamily="34" charset="0"/>
              <a:buNone/>
            </a:pPr>
            <a:r>
              <a:rPr lang="en-GB" sz="1800" b="0" i="0" u="none" strike="noStrike" dirty="0">
                <a:solidFill>
                  <a:srgbClr val="595959"/>
                </a:solidFill>
                <a:effectLst/>
                <a:latin typeface="Arial" panose="020B0604020202020204" pitchFamily="34" charset="0"/>
              </a:rPr>
              <a:t>3- User story:</a:t>
            </a:r>
          </a:p>
          <a:p>
            <a:pPr rtl="0" fontAlgn="base">
              <a:spcBef>
                <a:spcPts val="0"/>
              </a:spcBef>
              <a:spcAft>
                <a:spcPts val="0"/>
              </a:spcAft>
              <a:buFont typeface="Arial" panose="020B0604020202020204" pitchFamily="34" charset="0"/>
              <a:buNone/>
            </a:pPr>
            <a:endParaRPr lang="en-GB" sz="1800" b="0" i="0" u="none" strike="noStrike" dirty="0">
              <a:solidFill>
                <a:srgbClr val="595959"/>
              </a:solidFill>
              <a:effectLst/>
              <a:latin typeface="Arial" panose="020B0604020202020204" pitchFamily="34" charset="0"/>
            </a:endParaRPr>
          </a:p>
          <a:p>
            <a:pPr>
              <a:spcAft>
                <a:spcPts val="1200"/>
              </a:spcAft>
            </a:pPr>
            <a:r>
              <a:rPr lang="en-GB" sz="1200" b="0" i="1" dirty="0">
                <a:solidFill>
                  <a:schemeClr val="accent4">
                    <a:lumMod val="50000"/>
                  </a:schemeClr>
                </a:solidFill>
                <a:effectLst/>
                <a:latin typeface="Wix Madefor Display"/>
              </a:rPr>
              <a:t>As </a:t>
            </a:r>
            <a:r>
              <a:rPr lang="en-GB" sz="1200" b="0" i="1" dirty="0">
                <a:solidFill>
                  <a:schemeClr val="accent4">
                    <a:lumMod val="50000"/>
                  </a:schemeClr>
                </a:solidFill>
                <a:latin typeface="Wix Madefor Display"/>
              </a:rPr>
              <a:t>a listener of music…</a:t>
            </a:r>
          </a:p>
          <a:p>
            <a:pPr>
              <a:spcAft>
                <a:spcPts val="1200"/>
              </a:spcAft>
            </a:pPr>
            <a:r>
              <a:rPr lang="en-GB" sz="1200" i="0" dirty="0">
                <a:solidFill>
                  <a:schemeClr val="accent4">
                    <a:lumMod val="50000"/>
                  </a:schemeClr>
                </a:solidFill>
                <a:effectLst/>
                <a:latin typeface="Wix Madefor Display"/>
              </a:rPr>
              <a:t>I WANT to find the lyrics to my favourite songs</a:t>
            </a:r>
            <a:endParaRPr lang="en-GB" sz="1200" dirty="0">
              <a:solidFill>
                <a:schemeClr val="accent4">
                  <a:lumMod val="50000"/>
                </a:schemeClr>
              </a:solidFill>
              <a:latin typeface="Wix Madefor Display"/>
            </a:endParaRPr>
          </a:p>
          <a:p>
            <a:pPr>
              <a:spcAft>
                <a:spcPts val="1200"/>
              </a:spcAft>
            </a:pPr>
            <a:r>
              <a:rPr lang="en-GB" sz="1200" b="0" i="0" dirty="0">
                <a:solidFill>
                  <a:schemeClr val="accent4">
                    <a:lumMod val="50000"/>
                  </a:schemeClr>
                </a:solidFill>
                <a:effectLst/>
                <a:latin typeface="Wix Madefor Display"/>
              </a:rPr>
              <a:t>I WANT to easily discover the artist and album linked to that song, and  next events, without needing to make additional searches on other platforms</a:t>
            </a:r>
          </a:p>
          <a:p>
            <a:pPr>
              <a:spcAft>
                <a:spcPts val="1200"/>
              </a:spcAft>
            </a:pPr>
            <a:r>
              <a:rPr lang="en-GB" sz="1200" dirty="0">
                <a:solidFill>
                  <a:schemeClr val="accent4">
                    <a:lumMod val="50000"/>
                  </a:schemeClr>
                </a:solidFill>
                <a:latin typeface="Wix Madefor Display"/>
              </a:rPr>
              <a:t>SO THAT I can quickly access the information I need and enhance my music enjoyment experience</a:t>
            </a:r>
            <a:endParaRPr lang="en-US" sz="1200" b="1" dirty="0">
              <a:solidFill>
                <a:schemeClr val="accent4">
                  <a:lumMod val="50000"/>
                </a:schemeClr>
              </a:solidFill>
              <a:latin typeface="Canva Sans"/>
            </a:endParaRPr>
          </a:p>
          <a:p>
            <a:endParaRPr lang="en-GB" dirty="0"/>
          </a:p>
        </p:txBody>
      </p:sp>
      <p:sp>
        <p:nvSpPr>
          <p:cNvPr id="4" name="Slide Number Placeholder 3">
            <a:extLst>
              <a:ext uri="{FF2B5EF4-FFF2-40B4-BE49-F238E27FC236}">
                <a16:creationId xmlns:a16="http://schemas.microsoft.com/office/drawing/2014/main" id="{520AE2CA-FD64-AB5F-35B6-B62DC1082C78}"/>
              </a:ext>
            </a:extLst>
          </p:cNvPr>
          <p:cNvSpPr>
            <a:spLocks noGrp="1"/>
          </p:cNvSpPr>
          <p:nvPr>
            <p:ph type="sldNum" sz="quarter" idx="5"/>
          </p:nvPr>
        </p:nvSpPr>
        <p:spPr/>
        <p:txBody>
          <a:bodyPr/>
          <a:lstStyle/>
          <a:p>
            <a:fld id="{51EB67FF-8260-4DA5-9DF1-9DBB74BD45E0}" type="slidenum">
              <a:rPr lang="en-GB" smtClean="0"/>
              <a:t>4</a:t>
            </a:fld>
            <a:endParaRPr lang="en-GB"/>
          </a:p>
        </p:txBody>
      </p:sp>
    </p:spTree>
    <p:extLst>
      <p:ext uri="{BB962C8B-B14F-4D97-AF65-F5344CB8AC3E}">
        <p14:creationId xmlns:p14="http://schemas.microsoft.com/office/powerpoint/2010/main" val="418019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1976B-3D0D-CC48-7F0D-961898DB8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0EDD6-0B88-3CA3-41AA-7644D997B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60582-A766-0E09-76D3-1D2DB0265390}"/>
              </a:ext>
            </a:extLst>
          </p:cNvPr>
          <p:cNvSpPr>
            <a:spLocks noGrp="1"/>
          </p:cNvSpPr>
          <p:nvPr>
            <p:ph type="body" idx="1"/>
          </p:nvPr>
        </p:nvSpPr>
        <p:spPr/>
        <p:txBody>
          <a:bodyPr/>
          <a:lstStyle/>
          <a:p>
            <a:r>
              <a:rPr lang="en-GB" dirty="0"/>
              <a:t>Process</a:t>
            </a:r>
          </a:p>
          <a:p>
            <a:endParaRPr lang="en-GB" dirty="0"/>
          </a:p>
          <a:p>
            <a:pPr rtl="0" fontAlgn="base">
              <a:spcBef>
                <a:spcPts val="0"/>
              </a:spcBef>
              <a:spcAft>
                <a:spcPts val="0"/>
              </a:spcAft>
              <a:buFont typeface="Arial" panose="020B0604020202020204" pitchFamily="34" charset="0"/>
              <a:buChar char="•"/>
            </a:pPr>
            <a:r>
              <a:rPr lang="en-GB" sz="1800" b="0" i="0" u="none" strike="noStrike" dirty="0">
                <a:solidFill>
                  <a:srgbClr val="595959"/>
                </a:solidFill>
                <a:effectLst/>
                <a:latin typeface="Arial" panose="020B0604020202020204" pitchFamily="34" charset="0"/>
              </a:rPr>
              <a:t>Technologies used</a:t>
            </a:r>
          </a:p>
          <a:p>
            <a:pPr rtl="0" fontAlgn="base">
              <a:spcBef>
                <a:spcPts val="0"/>
              </a:spcBef>
              <a:spcAft>
                <a:spcPts val="0"/>
              </a:spcAft>
              <a:buFont typeface="Arial" panose="020B0604020202020204" pitchFamily="34" charset="0"/>
              <a:buChar char="•"/>
            </a:pPr>
            <a:r>
              <a:rPr lang="en-GB" sz="1800" b="0" i="0" u="none" strike="noStrike" dirty="0">
                <a:solidFill>
                  <a:srgbClr val="595959"/>
                </a:solidFill>
                <a:effectLst/>
                <a:latin typeface="Arial" panose="020B0604020202020204" pitchFamily="34" charset="0"/>
              </a:rPr>
              <a:t>Breakdown of tasks and roles</a:t>
            </a:r>
          </a:p>
          <a:p>
            <a:pPr rtl="0" fontAlgn="base">
              <a:spcBef>
                <a:spcPts val="0"/>
              </a:spcBef>
              <a:spcAft>
                <a:spcPts val="1600"/>
              </a:spcAft>
              <a:buFont typeface="Arial" panose="020B0604020202020204" pitchFamily="34" charset="0"/>
              <a:buChar char="•"/>
            </a:pPr>
            <a:r>
              <a:rPr lang="en-GB" sz="1800" b="0" i="0" u="none" strike="noStrike" dirty="0">
                <a:solidFill>
                  <a:srgbClr val="595959"/>
                </a:solidFill>
                <a:effectLst/>
                <a:latin typeface="Arial" panose="020B0604020202020204" pitchFamily="34" charset="0"/>
              </a:rPr>
              <a:t>Challenges</a:t>
            </a:r>
          </a:p>
          <a:p>
            <a:pPr rtl="0" fontAlgn="base">
              <a:spcBef>
                <a:spcPts val="0"/>
              </a:spcBef>
              <a:spcAft>
                <a:spcPts val="0"/>
              </a:spcAft>
              <a:buFont typeface="Arial" panose="020B0604020202020204" pitchFamily="34" charset="0"/>
              <a:buChar char="•"/>
            </a:pPr>
            <a:r>
              <a:rPr lang="en-GB" sz="1800" b="0" i="0" u="none" strike="noStrike" dirty="0">
                <a:solidFill>
                  <a:srgbClr val="595959"/>
                </a:solidFill>
                <a:effectLst/>
                <a:latin typeface="Arial" panose="020B0604020202020204" pitchFamily="34" charset="0"/>
              </a:rPr>
              <a:t>Successes</a:t>
            </a:r>
          </a:p>
        </p:txBody>
      </p:sp>
      <p:sp>
        <p:nvSpPr>
          <p:cNvPr id="4" name="Slide Number Placeholder 3">
            <a:extLst>
              <a:ext uri="{FF2B5EF4-FFF2-40B4-BE49-F238E27FC236}">
                <a16:creationId xmlns:a16="http://schemas.microsoft.com/office/drawing/2014/main" id="{96546311-CE94-6F32-9F52-D15DCBF3C422}"/>
              </a:ext>
            </a:extLst>
          </p:cNvPr>
          <p:cNvSpPr>
            <a:spLocks noGrp="1"/>
          </p:cNvSpPr>
          <p:nvPr>
            <p:ph type="sldNum" sz="quarter" idx="5"/>
          </p:nvPr>
        </p:nvSpPr>
        <p:spPr/>
        <p:txBody>
          <a:bodyPr/>
          <a:lstStyle/>
          <a:p>
            <a:fld id="{51EB67FF-8260-4DA5-9DF1-9DBB74BD45E0}" type="slidenum">
              <a:rPr lang="en-GB" smtClean="0"/>
              <a:t>5</a:t>
            </a:fld>
            <a:endParaRPr lang="en-GB"/>
          </a:p>
        </p:txBody>
      </p:sp>
    </p:spTree>
    <p:extLst>
      <p:ext uri="{BB962C8B-B14F-4D97-AF65-F5344CB8AC3E}">
        <p14:creationId xmlns:p14="http://schemas.microsoft.com/office/powerpoint/2010/main" val="3482901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Process</a:t>
            </a:r>
          </a:p>
          <a:p>
            <a:endParaRPr lang="en-GB" dirty="0"/>
          </a:p>
          <a:p>
            <a:pPr rtl="0" fontAlgn="base">
              <a:spcBef>
                <a:spcPts val="0"/>
              </a:spcBef>
              <a:spcAft>
                <a:spcPts val="0"/>
              </a:spcAft>
              <a:buFont typeface="Arial" panose="020B0604020202020204" pitchFamily="34" charset="0"/>
              <a:buNone/>
            </a:pPr>
            <a:r>
              <a:rPr lang="en-GB" sz="1800" b="1" i="0" u="none" strike="noStrike" dirty="0">
                <a:solidFill>
                  <a:srgbClr val="595959"/>
                </a:solidFill>
                <a:effectLst/>
                <a:latin typeface="Arial" panose="020B0604020202020204" pitchFamily="34" charset="0"/>
              </a:rPr>
              <a:t>1- Technologies used:</a:t>
            </a:r>
          </a:p>
          <a:p>
            <a:pPr rtl="0" fontAlgn="base">
              <a:spcBef>
                <a:spcPts val="0"/>
              </a:spcBef>
              <a:spcAft>
                <a:spcPts val="0"/>
              </a:spcAft>
              <a:buFont typeface="Arial" panose="020B0604020202020204" pitchFamily="34" charset="0"/>
              <a:buNone/>
            </a:pPr>
            <a:endParaRPr lang="en-GB" sz="1800" b="1" i="0" u="none" strike="noStrike" dirty="0">
              <a:solidFill>
                <a:srgbClr val="595959"/>
              </a:solidFill>
              <a:effectLst/>
              <a:latin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GB" sz="1800" b="0" i="0" u="none" strike="noStrike" dirty="0">
                <a:solidFill>
                  <a:schemeClr val="bg1"/>
                </a:solidFill>
                <a:effectLst/>
                <a:latin typeface="Arial" panose="020B0604020202020204" pitchFamily="34" charset="0"/>
              </a:rPr>
              <a:t>Canva / HTML5 / CSS3 (Bootstrap 5.3.2) / JavaScript (ES6+) / jQuery (3.7.1) / APIs: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GB" sz="1800" b="0" i="0" u="none" strike="noStrike" dirty="0">
                <a:solidFill>
                  <a:schemeClr val="bg1"/>
                </a:solidFill>
                <a:effectLst/>
                <a:latin typeface="Arial" panose="020B0604020202020204" pitchFamily="34" charset="0"/>
              </a:rPr>
              <a:t>	- Genius – Song Lyrics</a:t>
            </a:r>
          </a:p>
          <a:p>
            <a:pPr rtl="0" fontAlgn="base">
              <a:spcBef>
                <a:spcPts val="0"/>
              </a:spcBef>
              <a:spcAft>
                <a:spcPts val="0"/>
              </a:spcAft>
              <a:buFont typeface="Arial" panose="020B0604020202020204" pitchFamily="34" charset="0"/>
              <a:buNone/>
            </a:pPr>
            <a:r>
              <a:rPr lang="en-GB" sz="1800" b="0" i="0" u="none" strike="noStrike" dirty="0">
                <a:solidFill>
                  <a:srgbClr val="595959"/>
                </a:solidFill>
                <a:effectLst/>
                <a:latin typeface="Arial" panose="020B0604020202020204" pitchFamily="34" charset="0"/>
              </a:rPr>
              <a:t>	- Concerts – Artists Events Tracker API</a:t>
            </a:r>
          </a:p>
        </p:txBody>
      </p:sp>
      <p:sp>
        <p:nvSpPr>
          <p:cNvPr id="4" name="Slide Number Placeholder 3"/>
          <p:cNvSpPr>
            <a:spLocks noGrp="1"/>
          </p:cNvSpPr>
          <p:nvPr>
            <p:ph type="sldNum" sz="quarter" idx="5"/>
          </p:nvPr>
        </p:nvSpPr>
        <p:spPr/>
        <p:txBody>
          <a:bodyPr/>
          <a:lstStyle/>
          <a:p>
            <a:fld id="{51EB67FF-8260-4DA5-9DF1-9DBB74BD45E0}" type="slidenum">
              <a:rPr lang="en-GB" smtClean="0"/>
              <a:t>6</a:t>
            </a:fld>
            <a:endParaRPr lang="en-GB"/>
          </a:p>
        </p:txBody>
      </p:sp>
    </p:spTree>
    <p:extLst>
      <p:ext uri="{BB962C8B-B14F-4D97-AF65-F5344CB8AC3E}">
        <p14:creationId xmlns:p14="http://schemas.microsoft.com/office/powerpoint/2010/main" val="3725673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50502-46C5-9830-6ED3-64B5A353E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F0D6E-8520-339B-4D60-297DC44437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CE7991-114D-CEA0-E5A4-9E44864A439C}"/>
              </a:ext>
            </a:extLst>
          </p:cNvPr>
          <p:cNvSpPr>
            <a:spLocks noGrp="1"/>
          </p:cNvSpPr>
          <p:nvPr>
            <p:ph type="body" idx="1"/>
          </p:nvPr>
        </p:nvSpPr>
        <p:spPr/>
        <p:txBody>
          <a:bodyPr/>
          <a:lstStyle/>
          <a:p>
            <a:r>
              <a:rPr lang="en-GB" b="1" dirty="0"/>
              <a:t>Process</a:t>
            </a:r>
          </a:p>
          <a:p>
            <a:endParaRPr lang="en-GB" dirty="0"/>
          </a:p>
          <a:p>
            <a:pPr rtl="0" fontAlgn="base">
              <a:spcBef>
                <a:spcPts val="0"/>
              </a:spcBef>
              <a:spcAft>
                <a:spcPts val="0"/>
              </a:spcAft>
              <a:buFont typeface="Arial" panose="020B0604020202020204" pitchFamily="34" charset="0"/>
              <a:buNone/>
            </a:pPr>
            <a:r>
              <a:rPr lang="en-GB" sz="1800" b="1" i="0" u="none" strike="noStrike" dirty="0">
                <a:solidFill>
                  <a:srgbClr val="595959"/>
                </a:solidFill>
                <a:effectLst/>
                <a:latin typeface="Arial" panose="020B0604020202020204" pitchFamily="34" charset="0"/>
              </a:rPr>
              <a:t>2- Breakdown of tasks and roles</a:t>
            </a:r>
          </a:p>
          <a:p>
            <a:pPr rtl="0" fontAlgn="base">
              <a:spcBef>
                <a:spcPts val="0"/>
              </a:spcBef>
              <a:spcAft>
                <a:spcPts val="0"/>
              </a:spcAft>
              <a:buFont typeface="Arial" panose="020B0604020202020204" pitchFamily="34" charset="0"/>
              <a:buNone/>
            </a:pPr>
            <a:endParaRPr lang="en-GB" sz="1800" b="0" i="0" u="none" strike="noStrike" dirty="0">
              <a:solidFill>
                <a:srgbClr val="595959"/>
              </a:solidFill>
              <a:effectLst/>
              <a:latin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1" dirty="0">
                <a:solidFill>
                  <a:schemeClr val="accent4">
                    <a:lumMod val="50000"/>
                  </a:schemeClr>
                </a:solidFill>
                <a:latin typeface="Canva Sans"/>
              </a:rPr>
              <a:t>Joana </a:t>
            </a:r>
            <a:r>
              <a:rPr lang="en-US" sz="1800" dirty="0">
                <a:solidFill>
                  <a:schemeClr val="accent4">
                    <a:lumMod val="50000"/>
                  </a:schemeClr>
                </a:solidFill>
                <a:latin typeface="Canva Sans"/>
              </a:rPr>
              <a:t>– Frontend (HTML structure, CSS design)</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1" dirty="0">
                <a:solidFill>
                  <a:schemeClr val="accent4">
                    <a:lumMod val="50000"/>
                  </a:schemeClr>
                </a:solidFill>
                <a:latin typeface="Canva Sans"/>
              </a:rPr>
              <a:t>Chris </a:t>
            </a:r>
            <a:r>
              <a:rPr lang="en-US" sz="1800" dirty="0">
                <a:solidFill>
                  <a:schemeClr val="accent4">
                    <a:lumMod val="50000"/>
                  </a:schemeClr>
                </a:solidFill>
                <a:latin typeface="Canva Sans"/>
              </a:rPr>
              <a:t>– Frontend (HTML structure, CSS design)</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1" dirty="0" err="1">
                <a:solidFill>
                  <a:schemeClr val="accent4">
                    <a:lumMod val="50000"/>
                  </a:schemeClr>
                </a:solidFill>
                <a:latin typeface="Canva Sans"/>
              </a:rPr>
              <a:t>Avraaj</a:t>
            </a:r>
            <a:r>
              <a:rPr lang="en-US" sz="1800" b="1" dirty="0">
                <a:solidFill>
                  <a:schemeClr val="accent4">
                    <a:lumMod val="50000"/>
                  </a:schemeClr>
                </a:solidFill>
                <a:latin typeface="Canva Sans"/>
              </a:rPr>
              <a:t> </a:t>
            </a:r>
            <a:r>
              <a:rPr lang="en-US" sz="1800" dirty="0">
                <a:solidFill>
                  <a:schemeClr val="accent4">
                    <a:lumMod val="50000"/>
                  </a:schemeClr>
                </a:solidFill>
                <a:latin typeface="Canva Sans"/>
              </a:rPr>
              <a:t>– Backend (API request/response, Data Structure, Logic)</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1" dirty="0">
                <a:solidFill>
                  <a:schemeClr val="accent4">
                    <a:lumMod val="50000"/>
                  </a:schemeClr>
                </a:solidFill>
                <a:latin typeface="Canva Sans"/>
              </a:rPr>
              <a:t>Theo </a:t>
            </a:r>
            <a:r>
              <a:rPr lang="en-US" sz="1800" dirty="0">
                <a:solidFill>
                  <a:schemeClr val="accent4">
                    <a:lumMod val="50000"/>
                  </a:schemeClr>
                </a:solidFill>
                <a:latin typeface="Canva Sans"/>
              </a:rPr>
              <a:t>– Backend (API request/response, Data Structure, Logic)</a:t>
            </a:r>
          </a:p>
          <a:p>
            <a:pPr rtl="0" fontAlgn="base">
              <a:spcBef>
                <a:spcPts val="0"/>
              </a:spcBef>
              <a:spcAft>
                <a:spcPts val="0"/>
              </a:spcAft>
              <a:buFont typeface="Arial" panose="020B0604020202020204" pitchFamily="34" charset="0"/>
              <a:buNone/>
            </a:pPr>
            <a:endParaRPr lang="en-GB" sz="1800" b="0" i="0" u="none" strike="noStrike" dirty="0">
              <a:solidFill>
                <a:srgbClr val="595959"/>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35CD65F-9737-47E9-CE6D-59374F7EF6C8}"/>
              </a:ext>
            </a:extLst>
          </p:cNvPr>
          <p:cNvSpPr>
            <a:spLocks noGrp="1"/>
          </p:cNvSpPr>
          <p:nvPr>
            <p:ph type="sldNum" sz="quarter" idx="5"/>
          </p:nvPr>
        </p:nvSpPr>
        <p:spPr/>
        <p:txBody>
          <a:bodyPr/>
          <a:lstStyle/>
          <a:p>
            <a:fld id="{51EB67FF-8260-4DA5-9DF1-9DBB74BD45E0}" type="slidenum">
              <a:rPr lang="en-GB" smtClean="0"/>
              <a:t>7</a:t>
            </a:fld>
            <a:endParaRPr lang="en-GB"/>
          </a:p>
        </p:txBody>
      </p:sp>
    </p:spTree>
    <p:extLst>
      <p:ext uri="{BB962C8B-B14F-4D97-AF65-F5344CB8AC3E}">
        <p14:creationId xmlns:p14="http://schemas.microsoft.com/office/powerpoint/2010/main" val="245046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EC255-A1A4-5999-FE54-E208E2B1F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89683-B330-E87D-6445-2AFB1157D3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CB0711-84DE-9189-26CA-85BBFE69B89A}"/>
              </a:ext>
            </a:extLst>
          </p:cNvPr>
          <p:cNvSpPr>
            <a:spLocks noGrp="1"/>
          </p:cNvSpPr>
          <p:nvPr>
            <p:ph type="body" idx="1"/>
          </p:nvPr>
        </p:nvSpPr>
        <p:spPr/>
        <p:txBody>
          <a:bodyPr/>
          <a:lstStyle/>
          <a:p>
            <a:r>
              <a:rPr lang="en-GB" b="1" dirty="0"/>
              <a:t>Process</a:t>
            </a:r>
          </a:p>
          <a:p>
            <a:endParaRPr lang="en-GB" dirty="0"/>
          </a:p>
          <a:p>
            <a:pPr rtl="0" fontAlgn="base">
              <a:spcBef>
                <a:spcPts val="0"/>
              </a:spcBef>
              <a:spcAft>
                <a:spcPts val="1600"/>
              </a:spcAft>
              <a:buFont typeface="Arial" panose="020B0604020202020204" pitchFamily="34" charset="0"/>
              <a:buNone/>
            </a:pPr>
            <a:r>
              <a:rPr lang="en-GB" sz="1800" b="1" i="0" u="none" strike="noStrike" dirty="0">
                <a:solidFill>
                  <a:srgbClr val="595959"/>
                </a:solidFill>
                <a:effectLst/>
                <a:latin typeface="Arial" panose="020B0604020202020204" pitchFamily="34" charset="0"/>
              </a:rPr>
              <a:t>3- Challenges:</a:t>
            </a:r>
          </a:p>
          <a:p>
            <a:pPr rtl="0" fontAlgn="base">
              <a:spcBef>
                <a:spcPts val="0"/>
              </a:spcBef>
              <a:spcAft>
                <a:spcPts val="1600"/>
              </a:spcAft>
              <a:buFont typeface="Arial" panose="020B0604020202020204" pitchFamily="34" charset="0"/>
              <a:buNone/>
            </a:pPr>
            <a:endParaRPr lang="en-GB" sz="1800" b="0" i="0" u="none" strike="noStrike" dirty="0">
              <a:solidFill>
                <a:srgbClr val="595959"/>
              </a:solidFill>
              <a:effectLst/>
              <a:latin typeface="Arial" panose="020B0604020202020204" pitchFamily="34" charset="0"/>
            </a:endParaRPr>
          </a:p>
          <a:p>
            <a:pPr marL="342900" indent="-342900">
              <a:spcAft>
                <a:spcPts val="1200"/>
              </a:spcAft>
              <a:buSzPct val="150000"/>
              <a:buFont typeface="Arial" panose="020B0604020202020204" pitchFamily="34" charset="0"/>
              <a:buChar char="•"/>
            </a:pPr>
            <a:r>
              <a:rPr lang="en-US" sz="1800" dirty="0">
                <a:solidFill>
                  <a:schemeClr val="accent4">
                    <a:lumMod val="50000"/>
                  </a:schemeClr>
                </a:solidFill>
                <a:latin typeface="Canva Sans"/>
              </a:rPr>
              <a:t>Using new APIs and retrieving the necessary information from them</a:t>
            </a:r>
          </a:p>
          <a:p>
            <a:pPr marL="342900" indent="-342900">
              <a:spcAft>
                <a:spcPts val="1200"/>
              </a:spcAft>
              <a:buSzPct val="150000"/>
              <a:buFont typeface="Arial" panose="020B0604020202020204" pitchFamily="34" charset="0"/>
              <a:buChar char="•"/>
            </a:pPr>
            <a:r>
              <a:rPr lang="en-US" sz="1800" dirty="0">
                <a:solidFill>
                  <a:schemeClr val="accent4">
                    <a:lumMod val="50000"/>
                  </a:schemeClr>
                </a:solidFill>
                <a:latin typeface="Canva Sans"/>
              </a:rPr>
              <a:t>Making app accessible and responsive</a:t>
            </a:r>
          </a:p>
          <a:p>
            <a:pPr marL="342900" indent="-342900">
              <a:spcAft>
                <a:spcPts val="1200"/>
              </a:spcAft>
              <a:buSzPct val="150000"/>
              <a:buFont typeface="Arial" panose="020B0604020202020204" pitchFamily="34" charset="0"/>
              <a:buChar char="•"/>
            </a:pPr>
            <a:r>
              <a:rPr lang="en-US" sz="1800" dirty="0">
                <a:solidFill>
                  <a:schemeClr val="accent4">
                    <a:lumMod val="50000"/>
                  </a:schemeClr>
                </a:solidFill>
                <a:latin typeface="Canva Sans"/>
              </a:rPr>
              <a:t>Working together from the same repository</a:t>
            </a:r>
          </a:p>
        </p:txBody>
      </p:sp>
      <p:sp>
        <p:nvSpPr>
          <p:cNvPr id="4" name="Slide Number Placeholder 3">
            <a:extLst>
              <a:ext uri="{FF2B5EF4-FFF2-40B4-BE49-F238E27FC236}">
                <a16:creationId xmlns:a16="http://schemas.microsoft.com/office/drawing/2014/main" id="{32154C0E-0C03-EF55-0AFF-D5FB4B652C67}"/>
              </a:ext>
            </a:extLst>
          </p:cNvPr>
          <p:cNvSpPr>
            <a:spLocks noGrp="1"/>
          </p:cNvSpPr>
          <p:nvPr>
            <p:ph type="sldNum" sz="quarter" idx="5"/>
          </p:nvPr>
        </p:nvSpPr>
        <p:spPr/>
        <p:txBody>
          <a:bodyPr/>
          <a:lstStyle/>
          <a:p>
            <a:fld id="{51EB67FF-8260-4DA5-9DF1-9DBB74BD45E0}" type="slidenum">
              <a:rPr lang="en-GB" smtClean="0"/>
              <a:t>8</a:t>
            </a:fld>
            <a:endParaRPr lang="en-GB"/>
          </a:p>
        </p:txBody>
      </p:sp>
    </p:spTree>
    <p:extLst>
      <p:ext uri="{BB962C8B-B14F-4D97-AF65-F5344CB8AC3E}">
        <p14:creationId xmlns:p14="http://schemas.microsoft.com/office/powerpoint/2010/main" val="561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63653-BDBF-1A1A-B82F-2EE93980A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6A110-A9BD-09D5-F8B5-3AC7CBCCC3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AE950-2B77-00E0-18AC-535DA7B474DD}"/>
              </a:ext>
            </a:extLst>
          </p:cNvPr>
          <p:cNvSpPr>
            <a:spLocks noGrp="1"/>
          </p:cNvSpPr>
          <p:nvPr>
            <p:ph type="body" idx="1"/>
          </p:nvPr>
        </p:nvSpPr>
        <p:spPr/>
        <p:txBody>
          <a:bodyPr/>
          <a:lstStyle/>
          <a:p>
            <a:r>
              <a:rPr lang="en-GB" b="1" dirty="0"/>
              <a:t>Process</a:t>
            </a:r>
          </a:p>
          <a:p>
            <a:endParaRPr lang="en-GB" dirty="0"/>
          </a:p>
          <a:p>
            <a:pPr rtl="0" fontAlgn="base">
              <a:spcBef>
                <a:spcPts val="0"/>
              </a:spcBef>
              <a:spcAft>
                <a:spcPts val="0"/>
              </a:spcAft>
              <a:buFont typeface="Arial" panose="020B0604020202020204" pitchFamily="34" charset="0"/>
              <a:buNone/>
            </a:pPr>
            <a:r>
              <a:rPr lang="en-GB" sz="1800" b="1" i="0" u="none" strike="noStrike" dirty="0">
                <a:solidFill>
                  <a:srgbClr val="595959"/>
                </a:solidFill>
                <a:effectLst/>
                <a:latin typeface="Arial" panose="020B0604020202020204" pitchFamily="34" charset="0"/>
              </a:rPr>
              <a:t>4- Successes:</a:t>
            </a:r>
          </a:p>
          <a:p>
            <a:pPr rtl="0" fontAlgn="base">
              <a:spcBef>
                <a:spcPts val="0"/>
              </a:spcBef>
              <a:spcAft>
                <a:spcPts val="0"/>
              </a:spcAft>
              <a:buFont typeface="Arial" panose="020B0604020202020204" pitchFamily="34" charset="0"/>
              <a:buNone/>
            </a:pPr>
            <a:endParaRPr lang="en-GB" sz="1800" b="0" i="0" u="none" strike="noStrike" dirty="0">
              <a:solidFill>
                <a:srgbClr val="595959"/>
              </a:solidFill>
              <a:effectLst/>
              <a:latin typeface="Arial" panose="020B0604020202020204" pitchFamily="34" charset="0"/>
            </a:endParaRPr>
          </a:p>
          <a:p>
            <a:pPr marL="342900" indent="-342900">
              <a:spcAft>
                <a:spcPts val="1200"/>
              </a:spcAft>
              <a:buSzPct val="150000"/>
              <a:buFont typeface="Arial" panose="020B0604020202020204" pitchFamily="34" charset="0"/>
              <a:buChar char="•"/>
            </a:pPr>
            <a:r>
              <a:rPr lang="en-US" sz="1800" dirty="0">
                <a:solidFill>
                  <a:schemeClr val="tx1">
                    <a:lumMod val="85000"/>
                    <a:lumOff val="15000"/>
                  </a:schemeClr>
                </a:solidFill>
                <a:latin typeface="Canva Sans"/>
              </a:rPr>
              <a:t>Successful implementation of the APIs, enabling search by song as well as artist</a:t>
            </a:r>
          </a:p>
          <a:p>
            <a:pPr marL="342900" indent="-342900">
              <a:spcAft>
                <a:spcPts val="1200"/>
              </a:spcAft>
              <a:buSzPct val="150000"/>
              <a:buFont typeface="Arial" panose="020B0604020202020204" pitchFamily="34" charset="0"/>
              <a:buChar char="•"/>
            </a:pPr>
            <a:r>
              <a:rPr lang="en-US" sz="1800" dirty="0">
                <a:solidFill>
                  <a:schemeClr val="tx1">
                    <a:lumMod val="85000"/>
                    <a:lumOff val="15000"/>
                  </a:schemeClr>
                </a:solidFill>
                <a:latin typeface="Canva Sans"/>
              </a:rPr>
              <a:t>Enabling display of live event information</a:t>
            </a:r>
          </a:p>
          <a:p>
            <a:pPr marL="342900" indent="-342900">
              <a:spcAft>
                <a:spcPts val="1200"/>
              </a:spcAft>
              <a:buSzPct val="150000"/>
              <a:buFont typeface="Arial" panose="020B0604020202020204" pitchFamily="34" charset="0"/>
              <a:buChar char="•"/>
            </a:pPr>
            <a:r>
              <a:rPr lang="en-US" sz="1800" dirty="0">
                <a:solidFill>
                  <a:schemeClr val="tx1">
                    <a:lumMod val="85000"/>
                    <a:lumOff val="15000"/>
                  </a:schemeClr>
                </a:solidFill>
                <a:latin typeface="Canva Sans"/>
              </a:rPr>
              <a:t>Use of Project function of GitHub to manage tasks</a:t>
            </a:r>
          </a:p>
          <a:p>
            <a:pPr marL="342900" indent="-342900">
              <a:spcAft>
                <a:spcPts val="1200"/>
              </a:spcAft>
              <a:buSzPct val="150000"/>
              <a:buFont typeface="Arial" panose="020B0604020202020204" pitchFamily="34" charset="0"/>
              <a:buChar char="•"/>
            </a:pPr>
            <a:r>
              <a:rPr lang="en-US" sz="1800" dirty="0">
                <a:solidFill>
                  <a:schemeClr val="tx1">
                    <a:lumMod val="85000"/>
                    <a:lumOff val="15000"/>
                  </a:schemeClr>
                </a:solidFill>
                <a:latin typeface="Canva Sans"/>
              </a:rPr>
              <a:t>Good communication between team members, integrating the two main parts of the app development</a:t>
            </a:r>
          </a:p>
          <a:p>
            <a:pPr rtl="0" fontAlgn="base">
              <a:spcBef>
                <a:spcPts val="0"/>
              </a:spcBef>
              <a:spcAft>
                <a:spcPts val="0"/>
              </a:spcAft>
              <a:buFont typeface="Arial" panose="020B0604020202020204" pitchFamily="34" charset="0"/>
              <a:buNone/>
            </a:pPr>
            <a:endParaRPr lang="en-GB" sz="1800" b="0" i="0" u="none" strike="noStrike" dirty="0">
              <a:solidFill>
                <a:srgbClr val="595959"/>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06489A98-FA0A-8D48-7368-D98062A17CCD}"/>
              </a:ext>
            </a:extLst>
          </p:cNvPr>
          <p:cNvSpPr>
            <a:spLocks noGrp="1"/>
          </p:cNvSpPr>
          <p:nvPr>
            <p:ph type="sldNum" sz="quarter" idx="5"/>
          </p:nvPr>
        </p:nvSpPr>
        <p:spPr/>
        <p:txBody>
          <a:bodyPr/>
          <a:lstStyle/>
          <a:p>
            <a:fld id="{51EB67FF-8260-4DA5-9DF1-9DBB74BD45E0}" type="slidenum">
              <a:rPr lang="en-GB" smtClean="0"/>
              <a:t>9</a:t>
            </a:fld>
            <a:endParaRPr lang="en-GB"/>
          </a:p>
        </p:txBody>
      </p:sp>
    </p:spTree>
    <p:extLst>
      <p:ext uri="{BB962C8B-B14F-4D97-AF65-F5344CB8AC3E}">
        <p14:creationId xmlns:p14="http://schemas.microsoft.com/office/powerpoint/2010/main" val="998155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Avr99j/RhymeRadar.git" TargetMode="External"/><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avr99j.github.io/RhymeRadar/"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gif"/><Relationship Id="rId11" Type="http://schemas.openxmlformats.org/officeDocument/2006/relationships/image" Target="../media/image18.png"/><Relationship Id="rId5" Type="http://schemas.openxmlformats.org/officeDocument/2006/relationships/image" Target="../media/image11.sv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ue light swirls on a black background&#10;&#10;Description automatically generated">
            <a:extLst>
              <a:ext uri="{FF2B5EF4-FFF2-40B4-BE49-F238E27FC236}">
                <a16:creationId xmlns:a16="http://schemas.microsoft.com/office/drawing/2014/main" id="{92E8BC02-57B2-4643-3635-6CAE91D8DC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pic>
        <p:nvPicPr>
          <p:cNvPr id="4" name="Picture 4"/>
          <p:cNvPicPr>
            <a:picLocks noChangeAspect="1"/>
          </p:cNvPicPr>
          <p:nvPr/>
        </p:nvPicPr>
        <p:blipFill>
          <a:blip r:embed="rId4">
            <a:alphaModFix amt="5000"/>
          </a:blip>
          <a:srcRect/>
          <a:stretch>
            <a:fillRect/>
          </a:stretch>
        </p:blipFill>
        <p:spPr>
          <a:xfrm>
            <a:off x="-838200" y="1895444"/>
            <a:ext cx="18745200" cy="5860471"/>
          </a:xfrm>
          <a:prstGeom prst="rect">
            <a:avLst/>
          </a:prstGeom>
        </p:spPr>
      </p:pic>
      <p:sp>
        <p:nvSpPr>
          <p:cNvPr id="6" name="TextBox 6"/>
          <p:cNvSpPr txBox="1"/>
          <p:nvPr/>
        </p:nvSpPr>
        <p:spPr>
          <a:xfrm>
            <a:off x="6810601" y="4253069"/>
            <a:ext cx="7201644" cy="1692771"/>
          </a:xfrm>
          <a:prstGeom prst="rect">
            <a:avLst/>
          </a:prstGeom>
        </p:spPr>
        <p:txBody>
          <a:bodyPr lIns="0" tIns="0" rIns="0" bIns="0" rtlCol="0" anchor="t">
            <a:spAutoFit/>
          </a:bodyPr>
          <a:lstStyle/>
          <a:p>
            <a:pPr>
              <a:lnSpc>
                <a:spcPts val="13196"/>
              </a:lnSpc>
            </a:pPr>
            <a:r>
              <a:rPr lang="en-US" sz="13196" dirty="0" err="1">
                <a:solidFill>
                  <a:srgbClr val="FFFFFF"/>
                </a:solidFill>
                <a:latin typeface="Bebas Neue Cyrillic Bold"/>
              </a:rPr>
              <a:t>RhymeRadar</a:t>
            </a:r>
            <a:endParaRPr lang="en-US" sz="13196" dirty="0">
              <a:solidFill>
                <a:srgbClr val="FFFFFF"/>
              </a:solidFill>
              <a:latin typeface="Bebas Neue Cyrillic Bold"/>
            </a:endParaRPr>
          </a:p>
        </p:txBody>
      </p:sp>
      <p:sp>
        <p:nvSpPr>
          <p:cNvPr id="8" name="Freeform 8"/>
          <p:cNvSpPr/>
          <p:nvPr/>
        </p:nvSpPr>
        <p:spPr>
          <a:xfrm>
            <a:off x="5233734" y="1380662"/>
            <a:ext cx="1576867" cy="1576867"/>
          </a:xfrm>
          <a:custGeom>
            <a:avLst/>
            <a:gdLst/>
            <a:ahLst/>
            <a:cxnLst/>
            <a:rect l="l" t="t" r="r" b="b"/>
            <a:pathLst>
              <a:path w="1576867" h="1576867">
                <a:moveTo>
                  <a:pt x="0" y="0"/>
                </a:moveTo>
                <a:lnTo>
                  <a:pt x="1576867" y="0"/>
                </a:lnTo>
                <a:lnTo>
                  <a:pt x="1576867" y="1576867"/>
                </a:lnTo>
                <a:lnTo>
                  <a:pt x="0" y="1576867"/>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3079996" y="2273555"/>
            <a:ext cx="1864499" cy="1864499"/>
          </a:xfrm>
          <a:custGeom>
            <a:avLst/>
            <a:gdLst/>
            <a:ahLst/>
            <a:cxnLst/>
            <a:rect l="l" t="t" r="r" b="b"/>
            <a:pathLst>
              <a:path w="1864499" h="1864499">
                <a:moveTo>
                  <a:pt x="0" y="0"/>
                </a:moveTo>
                <a:lnTo>
                  <a:pt x="1864499" y="0"/>
                </a:lnTo>
                <a:lnTo>
                  <a:pt x="1864499" y="1864499"/>
                </a:lnTo>
                <a:lnTo>
                  <a:pt x="0" y="1864499"/>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0" name="Freeform 10"/>
          <p:cNvSpPr/>
          <p:nvPr/>
        </p:nvSpPr>
        <p:spPr>
          <a:xfrm>
            <a:off x="12824528" y="7161864"/>
            <a:ext cx="1868151" cy="1868151"/>
          </a:xfrm>
          <a:custGeom>
            <a:avLst/>
            <a:gdLst/>
            <a:ahLst/>
            <a:cxnLst/>
            <a:rect l="l" t="t" r="r" b="b"/>
            <a:pathLst>
              <a:path w="1868151" h="1868151">
                <a:moveTo>
                  <a:pt x="0" y="0"/>
                </a:moveTo>
                <a:lnTo>
                  <a:pt x="1868151" y="0"/>
                </a:lnTo>
                <a:lnTo>
                  <a:pt x="1868151" y="1868151"/>
                </a:lnTo>
                <a:lnTo>
                  <a:pt x="0" y="1868151"/>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GB"/>
          </a:p>
        </p:txBody>
      </p:sp>
      <p:pic>
        <p:nvPicPr>
          <p:cNvPr id="13" name="Picture 12" descr="A blue headphones with a sound wave&#10;&#10;Description automatically generated">
            <a:extLst>
              <a:ext uri="{FF2B5EF4-FFF2-40B4-BE49-F238E27FC236}">
                <a16:creationId xmlns:a16="http://schemas.microsoft.com/office/drawing/2014/main" id="{F74B6C2A-0E44-FE96-27F0-5E779E081B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5268" y="3257050"/>
            <a:ext cx="3365333" cy="33653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light swirls on a black background&#10;&#10;Description automatically generated">
            <a:extLst>
              <a:ext uri="{FF2B5EF4-FFF2-40B4-BE49-F238E27FC236}">
                <a16:creationId xmlns:a16="http://schemas.microsoft.com/office/drawing/2014/main" id="{06C0398B-DFEA-BFD7-B0FA-68892C4DCF53}"/>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p:cNvSpPr/>
          <p:nvPr/>
        </p:nvSpPr>
        <p:spPr>
          <a:xfrm>
            <a:off x="4274584" y="-6751180"/>
            <a:ext cx="9738833" cy="9738833"/>
          </a:xfrm>
          <a:custGeom>
            <a:avLst/>
            <a:gdLst/>
            <a:ahLst/>
            <a:cxnLst/>
            <a:rect l="l" t="t" r="r" b="b"/>
            <a:pathLst>
              <a:path w="9738833" h="9738833">
                <a:moveTo>
                  <a:pt x="0" y="0"/>
                </a:moveTo>
                <a:lnTo>
                  <a:pt x="9738832" y="0"/>
                </a:lnTo>
                <a:lnTo>
                  <a:pt x="9738832" y="9738833"/>
                </a:lnTo>
                <a:lnTo>
                  <a:pt x="0" y="9738833"/>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4274584" y="7299347"/>
            <a:ext cx="9738833" cy="9738833"/>
          </a:xfrm>
          <a:custGeom>
            <a:avLst/>
            <a:gdLst/>
            <a:ahLst/>
            <a:cxnLst/>
            <a:rect l="l" t="t" r="r" b="b"/>
            <a:pathLst>
              <a:path w="9738833" h="9738833">
                <a:moveTo>
                  <a:pt x="0" y="0"/>
                </a:moveTo>
                <a:lnTo>
                  <a:pt x="9738832" y="0"/>
                </a:lnTo>
                <a:lnTo>
                  <a:pt x="9738832" y="9738833"/>
                </a:lnTo>
                <a:lnTo>
                  <a:pt x="0" y="9738833"/>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14149527" y="3231313"/>
            <a:ext cx="3261148" cy="3824374"/>
          </a:xfrm>
          <a:custGeom>
            <a:avLst/>
            <a:gdLst/>
            <a:ahLst/>
            <a:cxnLst/>
            <a:rect l="l" t="t" r="r" b="b"/>
            <a:pathLst>
              <a:path w="3261148" h="3824374">
                <a:moveTo>
                  <a:pt x="0" y="0"/>
                </a:moveTo>
                <a:lnTo>
                  <a:pt x="3261149" y="0"/>
                </a:lnTo>
                <a:lnTo>
                  <a:pt x="3261149" y="3824374"/>
                </a:lnTo>
                <a:lnTo>
                  <a:pt x="0" y="3824374"/>
                </a:lnTo>
                <a:lnTo>
                  <a:pt x="0" y="0"/>
                </a:lnTo>
                <a:close/>
              </a:path>
            </a:pathLst>
          </a:custGeom>
          <a:blipFill>
            <a:blip r:embed="rId6">
              <a:alphaModFix amt="8999"/>
              <a:extLst>
                <a:ext uri="{96DAC541-7B7A-43D3-8B79-37D633B846F1}">
                  <asvg:svgBlip xmlns:asvg="http://schemas.microsoft.com/office/drawing/2016/SVG/main" r:embed="rId7"/>
                </a:ext>
              </a:extLst>
            </a:blip>
            <a:stretch>
              <a:fillRect/>
            </a:stretch>
          </a:blipFill>
        </p:spPr>
        <p:txBody>
          <a:bodyPr/>
          <a:lstStyle/>
          <a:p>
            <a:endParaRPr lang="en-GB"/>
          </a:p>
        </p:txBody>
      </p:sp>
      <p:sp>
        <p:nvSpPr>
          <p:cNvPr id="6" name="Freeform 6"/>
          <p:cNvSpPr/>
          <p:nvPr/>
        </p:nvSpPr>
        <p:spPr>
          <a:xfrm rot="-10800000">
            <a:off x="877324" y="3231313"/>
            <a:ext cx="3261148" cy="3824374"/>
          </a:xfrm>
          <a:custGeom>
            <a:avLst/>
            <a:gdLst/>
            <a:ahLst/>
            <a:cxnLst/>
            <a:rect l="l" t="t" r="r" b="b"/>
            <a:pathLst>
              <a:path w="3261148" h="3824374">
                <a:moveTo>
                  <a:pt x="0" y="0"/>
                </a:moveTo>
                <a:lnTo>
                  <a:pt x="3261149" y="0"/>
                </a:lnTo>
                <a:lnTo>
                  <a:pt x="3261149" y="3824374"/>
                </a:lnTo>
                <a:lnTo>
                  <a:pt x="0" y="3824374"/>
                </a:lnTo>
                <a:lnTo>
                  <a:pt x="0" y="0"/>
                </a:lnTo>
                <a:close/>
              </a:path>
            </a:pathLst>
          </a:custGeom>
          <a:blipFill>
            <a:blip r:embed="rId6">
              <a:alphaModFix amt="8999"/>
              <a:extLst>
                <a:ext uri="{96DAC541-7B7A-43D3-8B79-37D633B846F1}">
                  <asvg:svgBlip xmlns:asvg="http://schemas.microsoft.com/office/drawing/2016/SVG/main" r:embed="rId7"/>
                </a:ext>
              </a:extLst>
            </a:blip>
            <a:stretch>
              <a:fillRect/>
            </a:stretch>
          </a:blipFill>
        </p:spPr>
        <p:txBody>
          <a:bodyPr/>
          <a:lstStyle/>
          <a:p>
            <a:endParaRPr lang="en-GB"/>
          </a:p>
        </p:txBody>
      </p:sp>
      <p:sp>
        <p:nvSpPr>
          <p:cNvPr id="7" name="Freeform 7"/>
          <p:cNvSpPr/>
          <p:nvPr/>
        </p:nvSpPr>
        <p:spPr>
          <a:xfrm>
            <a:off x="13669730" y="4141657"/>
            <a:ext cx="1708597" cy="2003686"/>
          </a:xfrm>
          <a:custGeom>
            <a:avLst/>
            <a:gdLst/>
            <a:ahLst/>
            <a:cxnLst/>
            <a:rect l="l" t="t" r="r" b="b"/>
            <a:pathLst>
              <a:path w="1708597" h="2003686">
                <a:moveTo>
                  <a:pt x="0" y="0"/>
                </a:moveTo>
                <a:lnTo>
                  <a:pt x="1708597" y="0"/>
                </a:lnTo>
                <a:lnTo>
                  <a:pt x="1708597" y="2003686"/>
                </a:lnTo>
                <a:lnTo>
                  <a:pt x="0" y="2003686"/>
                </a:lnTo>
                <a:lnTo>
                  <a:pt x="0" y="0"/>
                </a:lnTo>
                <a:close/>
              </a:path>
            </a:pathLst>
          </a:custGeom>
          <a:blipFill>
            <a:blip r:embed="rId6">
              <a:alphaModFix amt="8999"/>
              <a:extLst>
                <a:ext uri="{96DAC541-7B7A-43D3-8B79-37D633B846F1}">
                  <asvg:svgBlip xmlns:asvg="http://schemas.microsoft.com/office/drawing/2016/SVG/main" r:embed="rId7"/>
                </a:ext>
              </a:extLst>
            </a:blip>
            <a:stretch>
              <a:fillRect/>
            </a:stretch>
          </a:blipFill>
        </p:spPr>
        <p:txBody>
          <a:bodyPr/>
          <a:lstStyle/>
          <a:p>
            <a:endParaRPr lang="en-GB"/>
          </a:p>
        </p:txBody>
      </p:sp>
      <p:sp>
        <p:nvSpPr>
          <p:cNvPr id="8" name="Freeform 8"/>
          <p:cNvSpPr/>
          <p:nvPr/>
        </p:nvSpPr>
        <p:spPr>
          <a:xfrm rot="-10800000">
            <a:off x="2909673" y="4141657"/>
            <a:ext cx="1708597" cy="2003686"/>
          </a:xfrm>
          <a:custGeom>
            <a:avLst/>
            <a:gdLst/>
            <a:ahLst/>
            <a:cxnLst/>
            <a:rect l="l" t="t" r="r" b="b"/>
            <a:pathLst>
              <a:path w="1708597" h="2003686">
                <a:moveTo>
                  <a:pt x="0" y="0"/>
                </a:moveTo>
                <a:lnTo>
                  <a:pt x="1708597" y="0"/>
                </a:lnTo>
                <a:lnTo>
                  <a:pt x="1708597" y="2003686"/>
                </a:lnTo>
                <a:lnTo>
                  <a:pt x="0" y="2003686"/>
                </a:lnTo>
                <a:lnTo>
                  <a:pt x="0" y="0"/>
                </a:lnTo>
                <a:close/>
              </a:path>
            </a:pathLst>
          </a:custGeom>
          <a:blipFill>
            <a:blip r:embed="rId6">
              <a:alphaModFix amt="8999"/>
              <a:extLst>
                <a:ext uri="{96DAC541-7B7A-43D3-8B79-37D633B846F1}">
                  <asvg:svgBlip xmlns:asvg="http://schemas.microsoft.com/office/drawing/2016/SVG/main" r:embed="rId7"/>
                </a:ext>
              </a:extLst>
            </a:blip>
            <a:stretch>
              <a:fillRect/>
            </a:stretch>
          </a:blipFill>
        </p:spPr>
        <p:txBody>
          <a:bodyPr/>
          <a:lstStyle/>
          <a:p>
            <a:endParaRPr lang="en-GB"/>
          </a:p>
        </p:txBody>
      </p:sp>
      <p:sp>
        <p:nvSpPr>
          <p:cNvPr id="9" name="TextBox 9"/>
          <p:cNvSpPr txBox="1"/>
          <p:nvPr/>
        </p:nvSpPr>
        <p:spPr>
          <a:xfrm>
            <a:off x="4737452" y="4179756"/>
            <a:ext cx="8813095" cy="1282402"/>
          </a:xfrm>
          <a:prstGeom prst="rect">
            <a:avLst/>
          </a:prstGeom>
        </p:spPr>
        <p:txBody>
          <a:bodyPr lIns="0" tIns="0" rIns="0" bIns="0" rtlCol="0" anchor="t">
            <a:spAutoFit/>
          </a:bodyPr>
          <a:lstStyle/>
          <a:p>
            <a:pPr algn="ctr">
              <a:lnSpc>
                <a:spcPts val="9999"/>
              </a:lnSpc>
            </a:pPr>
            <a:r>
              <a:rPr lang="en-US" sz="9999" dirty="0">
                <a:solidFill>
                  <a:srgbClr val="FFFFFF"/>
                </a:solidFill>
                <a:latin typeface="Bebas Neue Cyrillic Bold"/>
              </a:rPr>
              <a:t>Demo</a:t>
            </a:r>
            <a:endParaRPr lang="en-US" sz="9999" dirty="0">
              <a:solidFill>
                <a:srgbClr val="5CE1E6"/>
              </a:solidFill>
              <a:latin typeface="Bebas Neue Cyrillic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blue light swirls on a black background&#10;&#10;Description automatically generated">
            <a:extLst>
              <a:ext uri="{FF2B5EF4-FFF2-40B4-BE49-F238E27FC236}">
                <a16:creationId xmlns:a16="http://schemas.microsoft.com/office/drawing/2014/main" id="{686BA825-BA7C-0395-9318-2AA70D6C9001}"/>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p:cNvSpPr/>
          <p:nvPr/>
        </p:nvSpPr>
        <p:spPr>
          <a:xfrm>
            <a:off x="10789289" y="4009956"/>
            <a:ext cx="9738833" cy="9738833"/>
          </a:xfrm>
          <a:custGeom>
            <a:avLst/>
            <a:gdLst/>
            <a:ahLst/>
            <a:cxnLst/>
            <a:rect l="l" t="t" r="r" b="b"/>
            <a:pathLst>
              <a:path w="9738833" h="9738833">
                <a:moveTo>
                  <a:pt x="0" y="0"/>
                </a:moveTo>
                <a:lnTo>
                  <a:pt x="9738833" y="0"/>
                </a:lnTo>
                <a:lnTo>
                  <a:pt x="9738833" y="9738833"/>
                </a:lnTo>
                <a:lnTo>
                  <a:pt x="0" y="9738833"/>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flipV="1">
            <a:off x="-3307488" y="-938059"/>
            <a:ext cx="12451488" cy="6521467"/>
          </a:xfrm>
          <a:custGeom>
            <a:avLst/>
            <a:gdLst/>
            <a:ahLst/>
            <a:cxnLst/>
            <a:rect l="l" t="t" r="r" b="b"/>
            <a:pathLst>
              <a:path w="12451488" h="6521467">
                <a:moveTo>
                  <a:pt x="0" y="6521467"/>
                </a:moveTo>
                <a:lnTo>
                  <a:pt x="12451488" y="6521467"/>
                </a:lnTo>
                <a:lnTo>
                  <a:pt x="12451488" y="0"/>
                </a:lnTo>
                <a:lnTo>
                  <a:pt x="0" y="0"/>
                </a:lnTo>
                <a:lnTo>
                  <a:pt x="0" y="6521467"/>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GB"/>
          </a:p>
        </p:txBody>
      </p:sp>
      <p:pic>
        <p:nvPicPr>
          <p:cNvPr id="5" name="Picture 5"/>
          <p:cNvPicPr>
            <a:picLocks noChangeAspect="1"/>
          </p:cNvPicPr>
          <p:nvPr/>
        </p:nvPicPr>
        <p:blipFill>
          <a:blip r:embed="rId8"/>
          <a:srcRect/>
          <a:stretch>
            <a:fillRect/>
          </a:stretch>
        </p:blipFill>
        <p:spPr>
          <a:xfrm>
            <a:off x="1205411" y="3946759"/>
            <a:ext cx="3173328" cy="3173328"/>
          </a:xfrm>
          <a:prstGeom prst="rect">
            <a:avLst/>
          </a:prstGeom>
        </p:spPr>
      </p:pic>
      <p:sp>
        <p:nvSpPr>
          <p:cNvPr id="6" name="TextBox 6"/>
          <p:cNvSpPr txBox="1"/>
          <p:nvPr/>
        </p:nvSpPr>
        <p:spPr>
          <a:xfrm>
            <a:off x="3130550" y="1083111"/>
            <a:ext cx="12061649" cy="2564805"/>
          </a:xfrm>
          <a:prstGeom prst="rect">
            <a:avLst/>
          </a:prstGeom>
        </p:spPr>
        <p:txBody>
          <a:bodyPr lIns="0" tIns="0" rIns="0" bIns="0" rtlCol="0" anchor="t">
            <a:spAutoFit/>
          </a:bodyPr>
          <a:lstStyle/>
          <a:p>
            <a:pPr algn="ctr">
              <a:lnSpc>
                <a:spcPts val="9999"/>
              </a:lnSpc>
            </a:pPr>
            <a:r>
              <a:rPr lang="en-US" sz="9999" dirty="0">
                <a:solidFill>
                  <a:srgbClr val="FFFFFF"/>
                </a:solidFill>
                <a:latin typeface="Bebas Neue Cyrillic Bold"/>
              </a:rPr>
              <a:t>Directions for future development</a:t>
            </a:r>
            <a:endParaRPr lang="en-US" sz="9999" dirty="0">
              <a:solidFill>
                <a:srgbClr val="5CE1E6"/>
              </a:solidFill>
              <a:latin typeface="Bebas Neue Cyrillic Bold"/>
            </a:endParaRPr>
          </a:p>
        </p:txBody>
      </p:sp>
      <p:grpSp>
        <p:nvGrpSpPr>
          <p:cNvPr id="7" name="Group 7"/>
          <p:cNvGrpSpPr/>
          <p:nvPr/>
        </p:nvGrpSpPr>
        <p:grpSpPr>
          <a:xfrm>
            <a:off x="2070938" y="4889751"/>
            <a:ext cx="2307801" cy="230780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lumMod val="50000"/>
              </a:schemeClr>
            </a:solidFill>
            <a:ln w="38100" cap="sq">
              <a:solidFill>
                <a:srgbClr val="FFFFFF"/>
              </a:solidFill>
              <a:prstDash val="solid"/>
              <a:miter/>
            </a:ln>
          </p:spPr>
          <p:txBody>
            <a:bodyPr/>
            <a:lstStyle/>
            <a:p>
              <a:endParaRPr lang="en-GB"/>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6017046" y="4889751"/>
            <a:ext cx="2307801" cy="23078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w="38100" cap="sq">
              <a:solidFill>
                <a:srgbClr val="FFFFFF"/>
              </a:solidFill>
              <a:prstDash val="solid"/>
              <a:miter/>
            </a:ln>
          </p:spPr>
          <p:txBody>
            <a:bodyPr/>
            <a:lstStyle/>
            <a:p>
              <a:endParaRPr lang="en-GB"/>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9963154" y="4889751"/>
            <a:ext cx="2307801" cy="230780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lumMod val="50000"/>
              </a:schemeClr>
            </a:solidFill>
            <a:ln w="38100" cap="sq">
              <a:solidFill>
                <a:srgbClr val="FFFFFF"/>
              </a:solidFill>
              <a:prstDash val="solid"/>
              <a:miter/>
            </a:ln>
          </p:spPr>
          <p:txBody>
            <a:bodyPr/>
            <a:lstStyle/>
            <a:p>
              <a:endParaRPr lang="en-GB"/>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13909262" y="4889751"/>
            <a:ext cx="2307801" cy="230780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lumMod val="60000"/>
                <a:lumOff val="40000"/>
              </a:schemeClr>
            </a:solidFill>
            <a:ln w="38100" cap="sq">
              <a:solidFill>
                <a:srgbClr val="FFFFFF"/>
              </a:solidFill>
              <a:prstDash val="solid"/>
              <a:miter/>
            </a:ln>
          </p:spPr>
          <p:txBody>
            <a:bodyPr/>
            <a:lstStyle/>
            <a:p>
              <a:endParaRPr lang="en-GB"/>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9308910" y="7630603"/>
            <a:ext cx="3804863" cy="1053686"/>
          </a:xfrm>
          <a:prstGeom prst="rect">
            <a:avLst/>
          </a:prstGeom>
        </p:spPr>
        <p:txBody>
          <a:bodyPr lIns="0" tIns="0" rIns="0" bIns="0" rtlCol="0" anchor="t">
            <a:spAutoFit/>
          </a:bodyPr>
          <a:lstStyle/>
          <a:p>
            <a:pPr algn="ctr">
              <a:lnSpc>
                <a:spcPts val="2800"/>
              </a:lnSpc>
            </a:pPr>
            <a:r>
              <a:rPr lang="en-US" sz="2000" dirty="0">
                <a:solidFill>
                  <a:srgbClr val="FFFFFF"/>
                </a:solidFill>
                <a:latin typeface="Canva Sans"/>
              </a:rPr>
              <a:t>Continuing to work on design, responsiveness and on improving user interaction</a:t>
            </a:r>
          </a:p>
        </p:txBody>
      </p:sp>
      <p:sp>
        <p:nvSpPr>
          <p:cNvPr id="20" name="TextBox 20"/>
          <p:cNvSpPr txBox="1"/>
          <p:nvPr/>
        </p:nvSpPr>
        <p:spPr>
          <a:xfrm>
            <a:off x="1228118" y="7589813"/>
            <a:ext cx="3804863" cy="1053686"/>
          </a:xfrm>
          <a:prstGeom prst="rect">
            <a:avLst/>
          </a:prstGeom>
        </p:spPr>
        <p:txBody>
          <a:bodyPr lIns="0" tIns="0" rIns="0" bIns="0" rtlCol="0" anchor="t">
            <a:spAutoFit/>
          </a:bodyPr>
          <a:lstStyle/>
          <a:p>
            <a:pPr algn="ctr">
              <a:lnSpc>
                <a:spcPts val="2800"/>
              </a:lnSpc>
            </a:pPr>
            <a:r>
              <a:rPr lang="en-US" sz="2000" dirty="0">
                <a:solidFill>
                  <a:srgbClr val="FFFFFF"/>
                </a:solidFill>
                <a:latin typeface="Canva Sans"/>
              </a:rPr>
              <a:t>Enabling user to see the lyrics of featured artists displayed on the main page</a:t>
            </a:r>
          </a:p>
        </p:txBody>
      </p:sp>
      <p:sp>
        <p:nvSpPr>
          <p:cNvPr id="22" name="TextBox 22"/>
          <p:cNvSpPr txBox="1"/>
          <p:nvPr/>
        </p:nvSpPr>
        <p:spPr>
          <a:xfrm>
            <a:off x="2182480" y="5751573"/>
            <a:ext cx="2084716" cy="641201"/>
          </a:xfrm>
          <a:prstGeom prst="rect">
            <a:avLst/>
          </a:prstGeom>
        </p:spPr>
        <p:txBody>
          <a:bodyPr lIns="0" tIns="0" rIns="0" bIns="0" rtlCol="0" anchor="t">
            <a:spAutoFit/>
          </a:bodyPr>
          <a:lstStyle/>
          <a:p>
            <a:pPr algn="ctr">
              <a:lnSpc>
                <a:spcPts val="5000"/>
              </a:lnSpc>
            </a:pPr>
            <a:r>
              <a:rPr lang="en-US" sz="5000" dirty="0">
                <a:solidFill>
                  <a:srgbClr val="FFFFFF"/>
                </a:solidFill>
                <a:latin typeface="Bebas Neue Cyrillic Bold"/>
              </a:rPr>
              <a:t>1</a:t>
            </a:r>
          </a:p>
        </p:txBody>
      </p:sp>
      <p:sp>
        <p:nvSpPr>
          <p:cNvPr id="23" name="TextBox 23"/>
          <p:cNvSpPr txBox="1"/>
          <p:nvPr/>
        </p:nvSpPr>
        <p:spPr>
          <a:xfrm>
            <a:off x="6128588" y="5751573"/>
            <a:ext cx="2084716" cy="641201"/>
          </a:xfrm>
          <a:prstGeom prst="rect">
            <a:avLst/>
          </a:prstGeom>
        </p:spPr>
        <p:txBody>
          <a:bodyPr lIns="0" tIns="0" rIns="0" bIns="0" rtlCol="0" anchor="t">
            <a:spAutoFit/>
          </a:bodyPr>
          <a:lstStyle/>
          <a:p>
            <a:pPr algn="ctr">
              <a:lnSpc>
                <a:spcPts val="5000"/>
              </a:lnSpc>
            </a:pPr>
            <a:r>
              <a:rPr lang="en-US" sz="5000" dirty="0">
                <a:solidFill>
                  <a:srgbClr val="FFFFFF"/>
                </a:solidFill>
                <a:latin typeface="Bebas Neue Cyrillic Bold"/>
              </a:rPr>
              <a:t>2</a:t>
            </a:r>
          </a:p>
        </p:txBody>
      </p:sp>
      <p:sp>
        <p:nvSpPr>
          <p:cNvPr id="25" name="TextBox 25"/>
          <p:cNvSpPr txBox="1"/>
          <p:nvPr/>
        </p:nvSpPr>
        <p:spPr>
          <a:xfrm>
            <a:off x="10074696" y="5751573"/>
            <a:ext cx="2084716" cy="641201"/>
          </a:xfrm>
          <a:prstGeom prst="rect">
            <a:avLst/>
          </a:prstGeom>
        </p:spPr>
        <p:txBody>
          <a:bodyPr lIns="0" tIns="0" rIns="0" bIns="0" rtlCol="0" anchor="t">
            <a:spAutoFit/>
          </a:bodyPr>
          <a:lstStyle/>
          <a:p>
            <a:pPr algn="ctr">
              <a:lnSpc>
                <a:spcPts val="5000"/>
              </a:lnSpc>
            </a:pPr>
            <a:r>
              <a:rPr lang="en-US" sz="5000" dirty="0">
                <a:solidFill>
                  <a:srgbClr val="FFFFFF"/>
                </a:solidFill>
                <a:latin typeface="Bebas Neue Cyrillic Bold"/>
              </a:rPr>
              <a:t>3</a:t>
            </a:r>
          </a:p>
        </p:txBody>
      </p:sp>
      <p:sp>
        <p:nvSpPr>
          <p:cNvPr id="26" name="TextBox 26"/>
          <p:cNvSpPr txBox="1"/>
          <p:nvPr/>
        </p:nvSpPr>
        <p:spPr>
          <a:xfrm>
            <a:off x="14020804" y="5751573"/>
            <a:ext cx="2084716" cy="641201"/>
          </a:xfrm>
          <a:prstGeom prst="rect">
            <a:avLst/>
          </a:prstGeom>
        </p:spPr>
        <p:txBody>
          <a:bodyPr lIns="0" tIns="0" rIns="0" bIns="0" rtlCol="0" anchor="t">
            <a:spAutoFit/>
          </a:bodyPr>
          <a:lstStyle/>
          <a:p>
            <a:pPr algn="ctr">
              <a:lnSpc>
                <a:spcPts val="5000"/>
              </a:lnSpc>
            </a:pPr>
            <a:r>
              <a:rPr lang="en-US" sz="5000" dirty="0">
                <a:solidFill>
                  <a:srgbClr val="FFFFFF"/>
                </a:solidFill>
                <a:latin typeface="Bebas Neue Cyrillic Bold"/>
              </a:rPr>
              <a:t>4</a:t>
            </a:r>
          </a:p>
        </p:txBody>
      </p:sp>
      <p:sp>
        <p:nvSpPr>
          <p:cNvPr id="28" name="TextBox 19">
            <a:extLst>
              <a:ext uri="{FF2B5EF4-FFF2-40B4-BE49-F238E27FC236}">
                <a16:creationId xmlns:a16="http://schemas.microsoft.com/office/drawing/2014/main" id="{E2ED7E4B-0BB1-CD59-F0F6-AA5B1DFAABA8}"/>
              </a:ext>
            </a:extLst>
          </p:cNvPr>
          <p:cNvSpPr txBox="1"/>
          <p:nvPr/>
        </p:nvSpPr>
        <p:spPr>
          <a:xfrm>
            <a:off x="5268514" y="7630603"/>
            <a:ext cx="3804863" cy="2130904"/>
          </a:xfrm>
          <a:prstGeom prst="rect">
            <a:avLst/>
          </a:prstGeom>
        </p:spPr>
        <p:txBody>
          <a:bodyPr lIns="0" tIns="0" rIns="0" bIns="0" rtlCol="0" anchor="t">
            <a:spAutoFit/>
          </a:bodyPr>
          <a:lstStyle/>
          <a:p>
            <a:pPr algn="ctr">
              <a:lnSpc>
                <a:spcPts val="2800"/>
              </a:lnSpc>
            </a:pPr>
            <a:r>
              <a:rPr lang="en-US" sz="2000" dirty="0">
                <a:solidFill>
                  <a:srgbClr val="FFFFFF"/>
                </a:solidFill>
                <a:latin typeface="Canva Sans"/>
              </a:rPr>
              <a:t>Displaying list of songs when an artist is searched for individually, and a list of suggestions when there is more than one result for the same search term</a:t>
            </a:r>
          </a:p>
        </p:txBody>
      </p:sp>
      <p:sp>
        <p:nvSpPr>
          <p:cNvPr id="29" name="TextBox 19">
            <a:extLst>
              <a:ext uri="{FF2B5EF4-FFF2-40B4-BE49-F238E27FC236}">
                <a16:creationId xmlns:a16="http://schemas.microsoft.com/office/drawing/2014/main" id="{4822F221-6D6C-4D82-3A1F-172EB58358BA}"/>
              </a:ext>
            </a:extLst>
          </p:cNvPr>
          <p:cNvSpPr txBox="1"/>
          <p:nvPr/>
        </p:nvSpPr>
        <p:spPr>
          <a:xfrm>
            <a:off x="13289767" y="7630603"/>
            <a:ext cx="3804863" cy="2130904"/>
          </a:xfrm>
          <a:prstGeom prst="rect">
            <a:avLst/>
          </a:prstGeom>
        </p:spPr>
        <p:txBody>
          <a:bodyPr lIns="0" tIns="0" rIns="0" bIns="0" rtlCol="0" anchor="t">
            <a:spAutoFit/>
          </a:bodyPr>
          <a:lstStyle/>
          <a:p>
            <a:pPr algn="ctr">
              <a:lnSpc>
                <a:spcPts val="2800"/>
              </a:lnSpc>
            </a:pPr>
            <a:r>
              <a:rPr lang="en-US" sz="2000" dirty="0">
                <a:solidFill>
                  <a:srgbClr val="FFFFFF"/>
                </a:solidFill>
                <a:latin typeface="Canva Sans"/>
              </a:rPr>
              <a:t>Improving the way lyrics are displayed on the screen, potentially allowing each sentence to be highlighted as the user hovers over them and adding link song on Spotify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blue light swirls on a black background&#10;&#10;Description automatically generated">
            <a:extLst>
              <a:ext uri="{FF2B5EF4-FFF2-40B4-BE49-F238E27FC236}">
                <a16:creationId xmlns:a16="http://schemas.microsoft.com/office/drawing/2014/main" id="{42D5FC41-7676-F052-325E-3F011710967F}"/>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p:cNvSpPr/>
          <p:nvPr/>
        </p:nvSpPr>
        <p:spPr>
          <a:xfrm>
            <a:off x="8893541" y="7104714"/>
            <a:ext cx="4862524" cy="4862524"/>
          </a:xfrm>
          <a:custGeom>
            <a:avLst/>
            <a:gdLst/>
            <a:ahLst/>
            <a:cxnLst/>
            <a:rect l="l" t="t" r="r" b="b"/>
            <a:pathLst>
              <a:path w="4862524" h="4862524">
                <a:moveTo>
                  <a:pt x="0" y="0"/>
                </a:moveTo>
                <a:lnTo>
                  <a:pt x="4862523" y="0"/>
                </a:lnTo>
                <a:lnTo>
                  <a:pt x="4862523" y="4862524"/>
                </a:lnTo>
                <a:lnTo>
                  <a:pt x="0" y="4862524"/>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3227919" y="3585227"/>
            <a:ext cx="13657805" cy="7153275"/>
          </a:xfrm>
          <a:custGeom>
            <a:avLst/>
            <a:gdLst/>
            <a:ahLst/>
            <a:cxnLst/>
            <a:rect l="l" t="t" r="r" b="b"/>
            <a:pathLst>
              <a:path w="13657805" h="7153275">
                <a:moveTo>
                  <a:pt x="0" y="0"/>
                </a:moveTo>
                <a:lnTo>
                  <a:pt x="13657805" y="0"/>
                </a:lnTo>
                <a:lnTo>
                  <a:pt x="13657805" y="7153275"/>
                </a:lnTo>
                <a:lnTo>
                  <a:pt x="0" y="7153275"/>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lstStyle/>
          <a:p>
            <a:endParaRPr lang="en-GB"/>
          </a:p>
        </p:txBody>
      </p:sp>
      <p:sp>
        <p:nvSpPr>
          <p:cNvPr id="6" name="Freeform 6"/>
          <p:cNvSpPr/>
          <p:nvPr/>
        </p:nvSpPr>
        <p:spPr>
          <a:xfrm>
            <a:off x="0" y="0"/>
            <a:ext cx="2710477" cy="2710477"/>
          </a:xfrm>
          <a:custGeom>
            <a:avLst/>
            <a:gdLst/>
            <a:ahLst/>
            <a:cxnLst/>
            <a:rect l="l" t="t" r="r" b="b"/>
            <a:pathLst>
              <a:path w="2710477" h="2710477">
                <a:moveTo>
                  <a:pt x="0" y="0"/>
                </a:moveTo>
                <a:lnTo>
                  <a:pt x="2710477" y="0"/>
                </a:lnTo>
                <a:lnTo>
                  <a:pt x="2710477" y="2710477"/>
                </a:lnTo>
                <a:lnTo>
                  <a:pt x="0" y="2710477"/>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9" name="Freeform 9"/>
          <p:cNvSpPr/>
          <p:nvPr/>
        </p:nvSpPr>
        <p:spPr>
          <a:xfrm>
            <a:off x="15394801" y="1028700"/>
            <a:ext cx="1864499" cy="1864499"/>
          </a:xfrm>
          <a:custGeom>
            <a:avLst/>
            <a:gdLst/>
            <a:ahLst/>
            <a:cxnLst/>
            <a:rect l="l" t="t" r="r" b="b"/>
            <a:pathLst>
              <a:path w="1864499" h="1864499">
                <a:moveTo>
                  <a:pt x="0" y="0"/>
                </a:moveTo>
                <a:lnTo>
                  <a:pt x="1864499" y="0"/>
                </a:lnTo>
                <a:lnTo>
                  <a:pt x="1864499" y="1864499"/>
                </a:lnTo>
                <a:lnTo>
                  <a:pt x="0" y="1864499"/>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AutoShape 10"/>
          <p:cNvSpPr/>
          <p:nvPr/>
        </p:nvSpPr>
        <p:spPr>
          <a:xfrm rot="-4338">
            <a:off x="1413754" y="4919662"/>
            <a:ext cx="7547503" cy="0"/>
          </a:xfrm>
          <a:prstGeom prst="line">
            <a:avLst/>
          </a:prstGeom>
          <a:ln w="19050" cap="flat">
            <a:solidFill>
              <a:srgbClr val="FFFFFF"/>
            </a:solidFill>
            <a:prstDash val="solid"/>
            <a:headEnd type="none" w="sm" len="sm"/>
            <a:tailEnd type="none" w="sm" len="sm"/>
          </a:ln>
        </p:spPr>
        <p:txBody>
          <a:bodyPr/>
          <a:lstStyle/>
          <a:p>
            <a:endParaRPr lang="en-GB"/>
          </a:p>
        </p:txBody>
      </p:sp>
      <p:grpSp>
        <p:nvGrpSpPr>
          <p:cNvPr id="11" name="Group 11"/>
          <p:cNvGrpSpPr/>
          <p:nvPr/>
        </p:nvGrpSpPr>
        <p:grpSpPr>
          <a:xfrm>
            <a:off x="1413757" y="4802318"/>
            <a:ext cx="3086100" cy="145814"/>
            <a:chOff x="0" y="0"/>
            <a:chExt cx="812800" cy="38404"/>
          </a:xfrm>
        </p:grpSpPr>
        <p:sp>
          <p:nvSpPr>
            <p:cNvPr id="12" name="Freeform 12"/>
            <p:cNvSpPr/>
            <p:nvPr/>
          </p:nvSpPr>
          <p:spPr>
            <a:xfrm>
              <a:off x="0" y="0"/>
              <a:ext cx="812800" cy="38404"/>
            </a:xfrm>
            <a:custGeom>
              <a:avLst/>
              <a:gdLst/>
              <a:ahLst/>
              <a:cxnLst/>
              <a:rect l="l" t="t" r="r" b="b"/>
              <a:pathLst>
                <a:path w="812800" h="38404">
                  <a:moveTo>
                    <a:pt x="0" y="0"/>
                  </a:moveTo>
                  <a:lnTo>
                    <a:pt x="812800" y="0"/>
                  </a:lnTo>
                  <a:lnTo>
                    <a:pt x="812800" y="38404"/>
                  </a:lnTo>
                  <a:lnTo>
                    <a:pt x="0" y="38404"/>
                  </a:lnTo>
                  <a:close/>
                </a:path>
              </a:pathLst>
            </a:custGeom>
            <a:solidFill>
              <a:schemeClr val="accent5">
                <a:lumMod val="40000"/>
                <a:lumOff val="60000"/>
              </a:schemeClr>
            </a:solidFill>
          </p:spPr>
          <p:txBody>
            <a:bodyPr/>
            <a:lstStyle/>
            <a:p>
              <a:endParaRPr lang="en-GB"/>
            </a:p>
          </p:txBody>
        </p:sp>
        <p:sp>
          <p:nvSpPr>
            <p:cNvPr id="13" name="TextBox 13"/>
            <p:cNvSpPr txBox="1"/>
            <p:nvPr/>
          </p:nvSpPr>
          <p:spPr>
            <a:xfrm>
              <a:off x="0" y="-47625"/>
              <a:ext cx="812800" cy="86029"/>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1413757" y="2494767"/>
            <a:ext cx="7730243" cy="1282402"/>
          </a:xfrm>
          <a:prstGeom prst="rect">
            <a:avLst/>
          </a:prstGeom>
        </p:spPr>
        <p:txBody>
          <a:bodyPr lIns="0" tIns="0" rIns="0" bIns="0" rtlCol="0" anchor="t">
            <a:spAutoFit/>
          </a:bodyPr>
          <a:lstStyle/>
          <a:p>
            <a:pPr>
              <a:lnSpc>
                <a:spcPts val="9999"/>
              </a:lnSpc>
            </a:pPr>
            <a:r>
              <a:rPr lang="en-US" sz="9999" dirty="0">
                <a:solidFill>
                  <a:srgbClr val="FFFFFF"/>
                </a:solidFill>
                <a:latin typeface="Bebas Neue Cyrillic Bold"/>
              </a:rPr>
              <a:t>Links</a:t>
            </a:r>
            <a:endParaRPr lang="en-US" sz="9999" dirty="0">
              <a:solidFill>
                <a:srgbClr val="5CE1E6"/>
              </a:solidFill>
              <a:latin typeface="Bebas Neue Cyrillic Bold"/>
            </a:endParaRPr>
          </a:p>
        </p:txBody>
      </p:sp>
      <p:sp>
        <p:nvSpPr>
          <p:cNvPr id="20" name="TextBox 19">
            <a:extLst>
              <a:ext uri="{FF2B5EF4-FFF2-40B4-BE49-F238E27FC236}">
                <a16:creationId xmlns:a16="http://schemas.microsoft.com/office/drawing/2014/main" id="{6B4FD358-1EDA-E5D2-C72F-7B6DCE497DEB}"/>
              </a:ext>
            </a:extLst>
          </p:cNvPr>
          <p:cNvSpPr txBox="1"/>
          <p:nvPr/>
        </p:nvSpPr>
        <p:spPr>
          <a:xfrm>
            <a:off x="1336188" y="5407317"/>
            <a:ext cx="11239500" cy="3488134"/>
          </a:xfrm>
          <a:prstGeom prst="rect">
            <a:avLst/>
          </a:prstGeom>
          <a:noFill/>
        </p:spPr>
        <p:txBody>
          <a:bodyPr wrap="square">
            <a:spAutoFit/>
          </a:bodyPr>
          <a:lstStyle/>
          <a:p>
            <a:pPr rtl="0">
              <a:spcBef>
                <a:spcPts val="2400"/>
              </a:spcBef>
              <a:spcAft>
                <a:spcPts val="0"/>
              </a:spcAft>
            </a:pPr>
            <a:r>
              <a:rPr lang="en-GB" sz="3200" b="1" i="0" u="none" strike="noStrike" dirty="0">
                <a:solidFill>
                  <a:schemeClr val="accent4">
                    <a:lumMod val="40000"/>
                    <a:lumOff val="60000"/>
                  </a:schemeClr>
                </a:solidFill>
                <a:effectLst/>
                <a:latin typeface="Roboto" panose="02000000000000000000" pitchFamily="2" charset="0"/>
              </a:rPr>
              <a:t>GitHub Project Repo Link:</a:t>
            </a:r>
            <a:endParaRPr lang="en-GB" sz="3200" b="1" dirty="0">
              <a:solidFill>
                <a:schemeClr val="accent4">
                  <a:lumMod val="40000"/>
                  <a:lumOff val="60000"/>
                </a:schemeClr>
              </a:solidFill>
              <a:effectLst/>
            </a:endParaRPr>
          </a:p>
          <a:p>
            <a:pPr marL="447675" indent="9525" rtl="0">
              <a:spcBef>
                <a:spcPts val="1000"/>
              </a:spcBef>
              <a:spcAft>
                <a:spcPts val="0"/>
              </a:spcAft>
            </a:pPr>
            <a:r>
              <a:rPr lang="en-GB" sz="2800" b="0" i="0" u="sng" strike="noStrike" dirty="0">
                <a:solidFill>
                  <a:schemeClr val="bg1"/>
                </a:solidFill>
                <a:effectLst/>
                <a:latin typeface="Roboto" panose="02000000000000000000" pitchFamily="2" charset="0"/>
                <a:hlinkClick r:id="rId8">
                  <a:extLst>
                    <a:ext uri="{A12FA001-AC4F-418D-AE19-62706E023703}">
                      <ahyp:hlinkClr xmlns:ahyp="http://schemas.microsoft.com/office/drawing/2018/hyperlinkcolor" val="tx"/>
                    </a:ext>
                  </a:extLst>
                </a:hlinkClick>
              </a:rPr>
              <a:t>https://github.com/Avr99j/RhymeRadar.git</a:t>
            </a:r>
            <a:endParaRPr lang="en-GB" sz="4000" b="0" dirty="0">
              <a:solidFill>
                <a:schemeClr val="bg1"/>
              </a:solidFill>
              <a:effectLst/>
            </a:endParaRPr>
          </a:p>
          <a:p>
            <a:pPr rtl="0">
              <a:spcBef>
                <a:spcPts val="2400"/>
              </a:spcBef>
              <a:spcAft>
                <a:spcPts val="0"/>
              </a:spcAft>
            </a:pPr>
            <a:r>
              <a:rPr lang="en-GB" sz="3200" b="1" i="0" u="none" strike="noStrike" dirty="0">
                <a:solidFill>
                  <a:schemeClr val="accent4">
                    <a:lumMod val="40000"/>
                    <a:lumOff val="60000"/>
                  </a:schemeClr>
                </a:solidFill>
                <a:effectLst/>
                <a:latin typeface="Roboto" panose="02000000000000000000" pitchFamily="2" charset="0"/>
              </a:rPr>
              <a:t>Deployed page:</a:t>
            </a:r>
            <a:endParaRPr lang="en-GB" sz="3200" b="1" dirty="0">
              <a:solidFill>
                <a:schemeClr val="accent4">
                  <a:lumMod val="40000"/>
                  <a:lumOff val="60000"/>
                </a:schemeClr>
              </a:solidFill>
              <a:effectLst/>
            </a:endParaRPr>
          </a:p>
          <a:p>
            <a:pPr marL="447675" indent="9525" rtl="0">
              <a:spcBef>
                <a:spcPts val="1000"/>
              </a:spcBef>
              <a:spcAft>
                <a:spcPts val="0"/>
              </a:spcAft>
            </a:pPr>
            <a:r>
              <a:rPr lang="en-GB" sz="2800" b="0" i="0" u="sng" strike="noStrike" dirty="0">
                <a:solidFill>
                  <a:schemeClr val="bg1"/>
                </a:solidFill>
                <a:effectLst/>
                <a:latin typeface="Arial" panose="020B0604020202020204" pitchFamily="34" charset="0"/>
                <a:hlinkClick r:id="rId9">
                  <a:extLst>
                    <a:ext uri="{A12FA001-AC4F-418D-AE19-62706E023703}">
                      <ahyp:hlinkClr xmlns:ahyp="http://schemas.microsoft.com/office/drawing/2018/hyperlinkcolor" val="tx"/>
                    </a:ext>
                  </a:extLst>
                </a:hlinkClick>
              </a:rPr>
              <a:t>https://avr99j.github.io/RhymeRadar/</a:t>
            </a:r>
            <a:endParaRPr lang="en-GB" sz="3600" b="0" dirty="0">
              <a:solidFill>
                <a:schemeClr val="bg1"/>
              </a:solidFill>
              <a:effectLst/>
            </a:endParaRPr>
          </a:p>
          <a:p>
            <a:br>
              <a:rPr lang="en-GB" sz="3200" dirty="0">
                <a:solidFill>
                  <a:schemeClr val="bg1"/>
                </a:solidFill>
              </a:rPr>
            </a:br>
            <a:endParaRPr lang="en-GB" sz="32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ue light swirls on a black background&#10;&#10;Description automatically generated">
            <a:extLst>
              <a:ext uri="{FF2B5EF4-FFF2-40B4-BE49-F238E27FC236}">
                <a16:creationId xmlns:a16="http://schemas.microsoft.com/office/drawing/2014/main" id="{B5A6BD67-6A8E-2FAE-88C5-4951DDC4FE7D}"/>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68414" y="-3842903"/>
            <a:ext cx="12215167" cy="18322750"/>
          </a:xfrm>
          <a:prstGeom prst="rect">
            <a:avLst/>
          </a:prstGeom>
        </p:spPr>
      </p:pic>
      <p:sp>
        <p:nvSpPr>
          <p:cNvPr id="3" name="Freeform 3"/>
          <p:cNvSpPr/>
          <p:nvPr/>
        </p:nvSpPr>
        <p:spPr>
          <a:xfrm>
            <a:off x="-2983226" y="-3840716"/>
            <a:ext cx="12390140" cy="12390140"/>
          </a:xfrm>
          <a:custGeom>
            <a:avLst/>
            <a:gdLst/>
            <a:ahLst/>
            <a:cxnLst/>
            <a:rect l="l" t="t" r="r" b="b"/>
            <a:pathLst>
              <a:path w="12390140" h="12390140">
                <a:moveTo>
                  <a:pt x="0" y="0"/>
                </a:moveTo>
                <a:lnTo>
                  <a:pt x="12390139" y="0"/>
                </a:lnTo>
                <a:lnTo>
                  <a:pt x="12390139" y="12390139"/>
                </a:lnTo>
                <a:lnTo>
                  <a:pt x="0" y="12390139"/>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rot="5400000">
            <a:off x="14904735" y="7631657"/>
            <a:ext cx="1455845" cy="3253285"/>
          </a:xfrm>
          <a:custGeom>
            <a:avLst/>
            <a:gdLst/>
            <a:ahLst/>
            <a:cxnLst/>
            <a:rect l="l" t="t" r="r" b="b"/>
            <a:pathLst>
              <a:path w="1455845" h="3253285">
                <a:moveTo>
                  <a:pt x="0" y="0"/>
                </a:moveTo>
                <a:lnTo>
                  <a:pt x="1455845" y="0"/>
                </a:lnTo>
                <a:lnTo>
                  <a:pt x="1455845" y="3253286"/>
                </a:lnTo>
                <a:lnTo>
                  <a:pt x="0" y="3253286"/>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txBody>
          <a:bodyPr/>
          <a:lstStyle/>
          <a:p>
            <a:endParaRPr lang="en-GB"/>
          </a:p>
        </p:txBody>
      </p:sp>
      <p:sp>
        <p:nvSpPr>
          <p:cNvPr id="8" name="Freeform 8"/>
          <p:cNvSpPr/>
          <p:nvPr/>
        </p:nvSpPr>
        <p:spPr>
          <a:xfrm>
            <a:off x="12770319" y="-283541"/>
            <a:ext cx="1864499" cy="1864499"/>
          </a:xfrm>
          <a:custGeom>
            <a:avLst/>
            <a:gdLst/>
            <a:ahLst/>
            <a:cxnLst/>
            <a:rect l="l" t="t" r="r" b="b"/>
            <a:pathLst>
              <a:path w="1864499" h="1864499">
                <a:moveTo>
                  <a:pt x="0" y="0"/>
                </a:moveTo>
                <a:lnTo>
                  <a:pt x="1864499" y="0"/>
                </a:lnTo>
                <a:lnTo>
                  <a:pt x="1864499" y="1864500"/>
                </a:lnTo>
                <a:lnTo>
                  <a:pt x="0" y="1864500"/>
                </a:lnTo>
                <a:lnTo>
                  <a:pt x="0" y="0"/>
                </a:lnTo>
                <a:close/>
              </a:path>
            </a:pathLst>
          </a:custGeom>
          <a:blipFill>
            <a:blip r:embed="rId7">
              <a:alphaModFix amt="26000"/>
              <a:extLst>
                <a:ext uri="{96DAC541-7B7A-43D3-8B79-37D633B846F1}">
                  <asvg:svgBlip xmlns:asvg="http://schemas.microsoft.com/office/drawing/2016/SVG/main" r:embed="rId8"/>
                </a:ext>
              </a:extLst>
            </a:blip>
            <a:stretch>
              <a:fillRect/>
            </a:stretch>
          </a:blipFill>
        </p:spPr>
        <p:txBody>
          <a:bodyPr/>
          <a:lstStyle/>
          <a:p>
            <a:endParaRPr lang="en-GB"/>
          </a:p>
        </p:txBody>
      </p:sp>
      <p:sp>
        <p:nvSpPr>
          <p:cNvPr id="9" name="Freeform 9"/>
          <p:cNvSpPr/>
          <p:nvPr/>
        </p:nvSpPr>
        <p:spPr>
          <a:xfrm>
            <a:off x="654432" y="7026267"/>
            <a:ext cx="3886515" cy="3886515"/>
          </a:xfrm>
          <a:custGeom>
            <a:avLst/>
            <a:gdLst/>
            <a:ahLst/>
            <a:cxnLst/>
            <a:rect l="l" t="t" r="r" b="b"/>
            <a:pathLst>
              <a:path w="3886515" h="3886515">
                <a:moveTo>
                  <a:pt x="0" y="0"/>
                </a:moveTo>
                <a:lnTo>
                  <a:pt x="3886515" y="0"/>
                </a:lnTo>
                <a:lnTo>
                  <a:pt x="3886515" y="3886515"/>
                </a:lnTo>
                <a:lnTo>
                  <a:pt x="0" y="3886515"/>
                </a:lnTo>
                <a:lnTo>
                  <a:pt x="0" y="0"/>
                </a:lnTo>
                <a:close/>
              </a:path>
            </a:pathLst>
          </a:custGeom>
          <a:blipFill>
            <a:blip r:embed="rId7">
              <a:alphaModFix amt="26000"/>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0" name="TextBox 10"/>
          <p:cNvSpPr txBox="1"/>
          <p:nvPr/>
        </p:nvSpPr>
        <p:spPr>
          <a:xfrm>
            <a:off x="6781800" y="2891974"/>
            <a:ext cx="6312364" cy="2426498"/>
          </a:xfrm>
          <a:prstGeom prst="rect">
            <a:avLst/>
          </a:prstGeom>
        </p:spPr>
        <p:txBody>
          <a:bodyPr wrap="square" lIns="0" tIns="0" rIns="0" bIns="0" rtlCol="0" anchor="t">
            <a:spAutoFit/>
          </a:bodyPr>
          <a:lstStyle/>
          <a:p>
            <a:pPr algn="ctr">
              <a:lnSpc>
                <a:spcPts val="22523"/>
              </a:lnSpc>
            </a:pPr>
            <a:r>
              <a:rPr lang="en-US" sz="9600" dirty="0">
                <a:solidFill>
                  <a:srgbClr val="FFFFFF"/>
                </a:solidFill>
                <a:latin typeface="Bebas Neue Cyrillic Bold"/>
              </a:rPr>
              <a:t>Thank You</a:t>
            </a:r>
          </a:p>
        </p:txBody>
      </p:sp>
      <p:pic>
        <p:nvPicPr>
          <p:cNvPr id="15" name="Picture 14" descr="A blue headphones with a sound wave&#10;&#10;Description automatically generated">
            <a:extLst>
              <a:ext uri="{FF2B5EF4-FFF2-40B4-BE49-F238E27FC236}">
                <a16:creationId xmlns:a16="http://schemas.microsoft.com/office/drawing/2014/main" id="{E7ABF6A5-4A86-9A1D-2027-6AF239542A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81600" y="3108595"/>
            <a:ext cx="2550235" cy="25502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light swirls on a black background&#10;&#10;Description automatically generated">
            <a:extLst>
              <a:ext uri="{FF2B5EF4-FFF2-40B4-BE49-F238E27FC236}">
                <a16:creationId xmlns:a16="http://schemas.microsoft.com/office/drawing/2014/main" id="{92C1B033-130A-8C0E-29C3-1200DEA1C10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pic>
        <p:nvPicPr>
          <p:cNvPr id="4" name="Picture 4"/>
          <p:cNvPicPr>
            <a:picLocks noChangeAspect="1"/>
          </p:cNvPicPr>
          <p:nvPr/>
        </p:nvPicPr>
        <p:blipFill>
          <a:blip r:embed="rId4"/>
          <a:srcRect/>
          <a:stretch>
            <a:fillRect/>
          </a:stretch>
        </p:blipFill>
        <p:spPr>
          <a:xfrm>
            <a:off x="8470184" y="354884"/>
            <a:ext cx="9577231" cy="9577231"/>
          </a:xfrm>
          <a:prstGeom prst="rect">
            <a:avLst/>
          </a:prstGeom>
        </p:spPr>
      </p:pic>
      <p:sp>
        <p:nvSpPr>
          <p:cNvPr id="8" name="TextBox 8"/>
          <p:cNvSpPr txBox="1"/>
          <p:nvPr/>
        </p:nvSpPr>
        <p:spPr>
          <a:xfrm>
            <a:off x="1722614" y="1881483"/>
            <a:ext cx="7459486" cy="1282402"/>
          </a:xfrm>
          <a:prstGeom prst="rect">
            <a:avLst/>
          </a:prstGeom>
        </p:spPr>
        <p:txBody>
          <a:bodyPr lIns="0" tIns="0" rIns="0" bIns="0" rtlCol="0" anchor="t">
            <a:spAutoFit/>
          </a:bodyPr>
          <a:lstStyle/>
          <a:p>
            <a:pPr>
              <a:lnSpc>
                <a:spcPts val="9999"/>
              </a:lnSpc>
            </a:pPr>
            <a:r>
              <a:rPr lang="en-US" sz="9999" dirty="0" err="1">
                <a:solidFill>
                  <a:srgbClr val="FFFFFF"/>
                </a:solidFill>
                <a:latin typeface="Bebas Neue Cyrillic Bold"/>
              </a:rPr>
              <a:t>RhymeRadar</a:t>
            </a:r>
            <a:endParaRPr lang="en-US" sz="9999" dirty="0">
              <a:solidFill>
                <a:srgbClr val="5CE1E6"/>
              </a:solidFill>
              <a:latin typeface="Bebas Neue Cyrillic Bold"/>
            </a:endParaRPr>
          </a:p>
        </p:txBody>
      </p:sp>
      <p:sp>
        <p:nvSpPr>
          <p:cNvPr id="11" name="Oval 10">
            <a:extLst>
              <a:ext uri="{FF2B5EF4-FFF2-40B4-BE49-F238E27FC236}">
                <a16:creationId xmlns:a16="http://schemas.microsoft.com/office/drawing/2014/main" id="{2ADC458C-E8C5-35AC-31F2-DA72DEF69725}"/>
              </a:ext>
            </a:extLst>
          </p:cNvPr>
          <p:cNvSpPr/>
          <p:nvPr/>
        </p:nvSpPr>
        <p:spPr>
          <a:xfrm>
            <a:off x="10287000" y="2628899"/>
            <a:ext cx="5943600" cy="5953114"/>
          </a:xfrm>
          <a:prstGeom prst="ellipse">
            <a:avLst/>
          </a:prstGeom>
          <a:gradFill flip="none" rotWithShape="1">
            <a:gsLst>
              <a:gs pos="66000">
                <a:schemeClr val="tx1">
                  <a:lumMod val="95000"/>
                  <a:lumOff val="5000"/>
                </a:schemeClr>
              </a:gs>
              <a:gs pos="75000">
                <a:schemeClr val="bg1"/>
              </a:gs>
              <a:gs pos="100000">
                <a:schemeClr val="accent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p:cNvSpPr txBox="1"/>
          <p:nvPr/>
        </p:nvSpPr>
        <p:spPr>
          <a:xfrm>
            <a:off x="10458450" y="3163885"/>
            <a:ext cx="5600700" cy="4883143"/>
          </a:xfrm>
          <a:prstGeom prst="ellipse">
            <a:avLst/>
          </a:prstGeom>
          <a:solidFill>
            <a:schemeClr val="tx1">
              <a:lumMod val="95000"/>
              <a:lumOff val="5000"/>
            </a:schemeClr>
          </a:solidFill>
        </p:spPr>
        <p:txBody>
          <a:bodyPr wrap="square" lIns="0" tIns="0" rIns="0" bIns="0" rtlCol="0" anchor="ctr" anchorCtr="0">
            <a:noAutofit/>
          </a:bodyPr>
          <a:lstStyle/>
          <a:p>
            <a:pPr marL="342900" indent="-342900" algn="ctr">
              <a:spcAft>
                <a:spcPts val="1200"/>
              </a:spcAft>
              <a:buFont typeface="Arial" panose="020B0604020202020204" pitchFamily="34" charset="0"/>
              <a:buChar char="•"/>
            </a:pPr>
            <a:r>
              <a:rPr lang="en-GB" sz="3200" b="1" i="0" dirty="0">
                <a:solidFill>
                  <a:schemeClr val="accent4">
                    <a:lumMod val="40000"/>
                    <a:lumOff val="60000"/>
                  </a:schemeClr>
                </a:solidFill>
                <a:effectLst/>
                <a:latin typeface="Wix Madefor Display"/>
              </a:rPr>
              <a:t>Enhance</a:t>
            </a:r>
            <a:r>
              <a:rPr lang="en-GB" sz="3200" b="0" i="0" dirty="0">
                <a:solidFill>
                  <a:schemeClr val="bg1"/>
                </a:solidFill>
                <a:effectLst/>
                <a:latin typeface="Wix Madefor Display"/>
              </a:rPr>
              <a:t> your music discovery experience</a:t>
            </a:r>
          </a:p>
          <a:p>
            <a:pPr marL="342900" indent="-342900" algn="ctr">
              <a:spcAft>
                <a:spcPts val="1200"/>
              </a:spcAft>
              <a:buFont typeface="Arial" panose="020B0604020202020204" pitchFamily="34" charset="0"/>
              <a:buChar char="•"/>
            </a:pPr>
            <a:r>
              <a:rPr lang="en-GB" sz="3200" b="1" dirty="0">
                <a:solidFill>
                  <a:schemeClr val="accent4">
                    <a:lumMod val="40000"/>
                    <a:lumOff val="60000"/>
                  </a:schemeClr>
                </a:solidFill>
                <a:latin typeface="Wix Madefor Display"/>
              </a:rPr>
              <a:t>Indulge</a:t>
            </a:r>
            <a:r>
              <a:rPr lang="en-GB" sz="3200" dirty="0">
                <a:solidFill>
                  <a:schemeClr val="bg1"/>
                </a:solidFill>
                <a:latin typeface="Wix Madefor Display"/>
              </a:rPr>
              <a:t> your curiosity</a:t>
            </a:r>
            <a:endParaRPr lang="en-GB" sz="3200" b="0" i="0" dirty="0">
              <a:solidFill>
                <a:schemeClr val="bg1"/>
              </a:solidFill>
              <a:effectLst/>
              <a:latin typeface="Wix Madefor Display"/>
            </a:endParaRPr>
          </a:p>
          <a:p>
            <a:pPr marL="342900" indent="-342900" algn="ctr">
              <a:spcAft>
                <a:spcPts val="1200"/>
              </a:spcAft>
              <a:buFont typeface="Arial" panose="020B0604020202020204" pitchFamily="34" charset="0"/>
              <a:buChar char="•"/>
            </a:pPr>
            <a:r>
              <a:rPr lang="en-GB" sz="3200" b="0" i="0" dirty="0">
                <a:solidFill>
                  <a:schemeClr val="bg1"/>
                </a:solidFill>
                <a:effectLst/>
                <a:latin typeface="Wix Madefor Display"/>
              </a:rPr>
              <a:t>Effortlessly </a:t>
            </a:r>
            <a:r>
              <a:rPr lang="en-GB" sz="3200" b="1" i="0" dirty="0">
                <a:solidFill>
                  <a:schemeClr val="accent4">
                    <a:lumMod val="40000"/>
                    <a:lumOff val="60000"/>
                  </a:schemeClr>
                </a:solidFill>
                <a:effectLst/>
                <a:latin typeface="Wix Madefor Display"/>
              </a:rPr>
              <a:t>search</a:t>
            </a:r>
            <a:r>
              <a:rPr lang="en-GB" sz="3200" b="0" i="0" dirty="0">
                <a:solidFill>
                  <a:schemeClr val="bg1"/>
                </a:solidFill>
                <a:effectLst/>
                <a:latin typeface="Wix Madefor Display"/>
              </a:rPr>
              <a:t> for and </a:t>
            </a:r>
            <a:r>
              <a:rPr lang="en-GB" sz="3200" b="1" i="0" dirty="0">
                <a:solidFill>
                  <a:schemeClr val="accent4">
                    <a:lumMod val="40000"/>
                    <a:lumOff val="60000"/>
                  </a:schemeClr>
                </a:solidFill>
                <a:effectLst/>
                <a:latin typeface="Wix Madefor Display"/>
              </a:rPr>
              <a:t>find</a:t>
            </a:r>
            <a:r>
              <a:rPr lang="en-GB" sz="3200" b="0" i="0" dirty="0">
                <a:solidFill>
                  <a:schemeClr val="bg1"/>
                </a:solidFill>
                <a:effectLst/>
                <a:latin typeface="Wix Madefor Display"/>
              </a:rPr>
              <a:t> the words to your favourite songs</a:t>
            </a:r>
            <a:endParaRPr lang="en-US" sz="3200" dirty="0">
              <a:solidFill>
                <a:schemeClr val="bg1"/>
              </a:solidFill>
              <a:latin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2000"/>
                                        <p:tgtEl>
                                          <p:spTgt spid="9">
                                            <p:txEl>
                                              <p:pRg st="0" end="0"/>
                                            </p:txEl>
                                          </p:spTgt>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2000"/>
                                        <p:tgtEl>
                                          <p:spTgt spid="9">
                                            <p:txEl>
                                              <p:pRg st="1" end="1"/>
                                            </p:txEl>
                                          </p:spTgt>
                                        </p:tgtEl>
                                      </p:cBhvr>
                                    </p:animEffect>
                                  </p:childTnLst>
                                </p:cTn>
                              </p:par>
                            </p:childTnLst>
                          </p:cTn>
                        </p:par>
                        <p:par>
                          <p:cTn id="15" fill="hold">
                            <p:stCondLst>
                              <p:cond delay="4000"/>
                            </p:stCondLst>
                            <p:childTnLst>
                              <p:par>
                                <p:cTn id="16" presetID="10" presetClass="entr" presetSubtype="0" fill="hold" nodeType="after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ue light swirls on a black background&#10;&#10;Description automatically generated">
            <a:extLst>
              <a:ext uri="{FF2B5EF4-FFF2-40B4-BE49-F238E27FC236}">
                <a16:creationId xmlns:a16="http://schemas.microsoft.com/office/drawing/2014/main" id="{29C360EC-AEDE-6588-EA8A-BB8FC78CC35E}"/>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p:cNvSpPr/>
          <p:nvPr/>
        </p:nvSpPr>
        <p:spPr>
          <a:xfrm>
            <a:off x="9144000" y="274084"/>
            <a:ext cx="9738833" cy="9738833"/>
          </a:xfrm>
          <a:custGeom>
            <a:avLst/>
            <a:gdLst/>
            <a:ahLst/>
            <a:cxnLst/>
            <a:rect l="l" t="t" r="r" b="b"/>
            <a:pathLst>
              <a:path w="9738833" h="9738833">
                <a:moveTo>
                  <a:pt x="0" y="0"/>
                </a:moveTo>
                <a:lnTo>
                  <a:pt x="9738833" y="0"/>
                </a:lnTo>
                <a:lnTo>
                  <a:pt x="9738833" y="9738832"/>
                </a:lnTo>
                <a:lnTo>
                  <a:pt x="0" y="9738832"/>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4" name="Group 4"/>
          <p:cNvGrpSpPr/>
          <p:nvPr/>
        </p:nvGrpSpPr>
        <p:grpSpPr>
          <a:xfrm>
            <a:off x="11949501" y="728408"/>
            <a:ext cx="5610082" cy="561008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1">
                <a:lumMod val="85000"/>
              </a:schemeClr>
            </a:solidFill>
          </p:spPr>
          <p:txBody>
            <a:bodyPr/>
            <a:lstStyle/>
            <a:p>
              <a:endParaRPr lang="en-GB"/>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6467422" y="4539668"/>
            <a:ext cx="6304328" cy="601308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2676"/>
            </a:solidFill>
          </p:spPr>
          <p:txBody>
            <a:bodyPr/>
            <a:lstStyle/>
            <a:p>
              <a:endParaRPr lang="en-GB"/>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2249783" y="1028700"/>
            <a:ext cx="5009517" cy="5009497"/>
            <a:chOff x="0" y="0"/>
            <a:chExt cx="6350000" cy="6349975"/>
          </a:xfrm>
          <a:solidFill>
            <a:schemeClr val="accent4">
              <a:lumMod val="50000"/>
            </a:schemeClr>
          </a:solidFill>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txBody>
            <a:bodyPr/>
            <a:lstStyle/>
            <a:p>
              <a:endParaRPr lang="en-GB"/>
            </a:p>
          </p:txBody>
        </p:sp>
      </p:grpSp>
      <p:grpSp>
        <p:nvGrpSpPr>
          <p:cNvPr id="12" name="Group 12"/>
          <p:cNvGrpSpPr/>
          <p:nvPr/>
        </p:nvGrpSpPr>
        <p:grpSpPr>
          <a:xfrm>
            <a:off x="6864748" y="4948843"/>
            <a:ext cx="5476131" cy="5237955"/>
            <a:chOff x="0" y="0"/>
            <a:chExt cx="6350000" cy="6349975"/>
          </a:xfrm>
          <a:solidFill>
            <a:schemeClr val="accent1">
              <a:lumMod val="50000"/>
            </a:schemeClr>
          </a:solidFill>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txBody>
            <a:bodyPr/>
            <a:lstStyle/>
            <a:p>
              <a:endParaRPr lang="en-GB"/>
            </a:p>
          </p:txBody>
        </p:sp>
      </p:grpSp>
      <p:sp>
        <p:nvSpPr>
          <p:cNvPr id="14" name="Freeform 14"/>
          <p:cNvSpPr/>
          <p:nvPr/>
        </p:nvSpPr>
        <p:spPr>
          <a:xfrm flipV="1">
            <a:off x="-4500511" y="-964084"/>
            <a:ext cx="12451488" cy="6521467"/>
          </a:xfrm>
          <a:custGeom>
            <a:avLst/>
            <a:gdLst/>
            <a:ahLst/>
            <a:cxnLst/>
            <a:rect l="l" t="t" r="r" b="b"/>
            <a:pathLst>
              <a:path w="12451488" h="6521467">
                <a:moveTo>
                  <a:pt x="0" y="6521466"/>
                </a:moveTo>
                <a:lnTo>
                  <a:pt x="12451488" y="6521466"/>
                </a:lnTo>
                <a:lnTo>
                  <a:pt x="12451488" y="0"/>
                </a:lnTo>
                <a:lnTo>
                  <a:pt x="0" y="0"/>
                </a:lnTo>
                <a:lnTo>
                  <a:pt x="0" y="6521466"/>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5" name="TextBox 15"/>
          <p:cNvSpPr txBox="1"/>
          <p:nvPr/>
        </p:nvSpPr>
        <p:spPr>
          <a:xfrm>
            <a:off x="1028700" y="3800387"/>
            <a:ext cx="8813095" cy="1282402"/>
          </a:xfrm>
          <a:prstGeom prst="rect">
            <a:avLst/>
          </a:prstGeom>
        </p:spPr>
        <p:txBody>
          <a:bodyPr lIns="0" tIns="0" rIns="0" bIns="0" rtlCol="0" anchor="t">
            <a:spAutoFit/>
          </a:bodyPr>
          <a:lstStyle/>
          <a:p>
            <a:pPr>
              <a:lnSpc>
                <a:spcPts val="9999"/>
              </a:lnSpc>
            </a:pPr>
            <a:r>
              <a:rPr lang="en-US" sz="9999" dirty="0">
                <a:solidFill>
                  <a:srgbClr val="FFFFFF"/>
                </a:solidFill>
                <a:latin typeface="Bebas Neue Cyrillic Bold"/>
              </a:rPr>
              <a:t>Concept</a:t>
            </a:r>
            <a:endParaRPr lang="en-US" sz="9999" dirty="0">
              <a:solidFill>
                <a:srgbClr val="5CE1E6"/>
              </a:solidFill>
              <a:latin typeface="Bebas Neue Cyrillic Bold"/>
            </a:endParaRPr>
          </a:p>
        </p:txBody>
      </p:sp>
      <p:sp>
        <p:nvSpPr>
          <p:cNvPr id="18" name="TextBox 9">
            <a:extLst>
              <a:ext uri="{FF2B5EF4-FFF2-40B4-BE49-F238E27FC236}">
                <a16:creationId xmlns:a16="http://schemas.microsoft.com/office/drawing/2014/main" id="{2635C991-FA78-4D1E-83F9-09B461EE83A4}"/>
              </a:ext>
            </a:extLst>
          </p:cNvPr>
          <p:cNvSpPr txBox="1"/>
          <p:nvPr/>
        </p:nvSpPr>
        <p:spPr>
          <a:xfrm>
            <a:off x="11811510" y="1032464"/>
            <a:ext cx="5600700" cy="4883143"/>
          </a:xfrm>
          <a:prstGeom prst="ellipse">
            <a:avLst/>
          </a:prstGeom>
          <a:noFill/>
        </p:spPr>
        <p:txBody>
          <a:bodyPr wrap="square" lIns="0" tIns="0" rIns="0" bIns="0" rtlCol="0" anchor="ctr" anchorCtr="0">
            <a:noAutofit/>
          </a:bodyPr>
          <a:lstStyle/>
          <a:p>
            <a:pPr algn="ctr">
              <a:spcAft>
                <a:spcPts val="1200"/>
              </a:spcAft>
            </a:pPr>
            <a:r>
              <a:rPr lang="en-GB" sz="3600" b="1" i="0" u="sng" dirty="0">
                <a:solidFill>
                  <a:schemeClr val="bg1"/>
                </a:solidFill>
                <a:effectLst/>
                <a:latin typeface="Wix Madefor Display"/>
              </a:rPr>
              <a:t>Description</a:t>
            </a:r>
          </a:p>
          <a:p>
            <a:pPr marL="342900" indent="-342900" algn="ctr">
              <a:spcAft>
                <a:spcPts val="1200"/>
              </a:spcAft>
              <a:buFont typeface="Arial" panose="020B0604020202020204" pitchFamily="34" charset="0"/>
              <a:buChar char="•"/>
            </a:pPr>
            <a:r>
              <a:rPr lang="en-GB" sz="3200" b="1" i="0" dirty="0">
                <a:solidFill>
                  <a:schemeClr val="accent4">
                    <a:lumMod val="40000"/>
                    <a:lumOff val="60000"/>
                  </a:schemeClr>
                </a:solidFill>
                <a:effectLst/>
                <a:latin typeface="Wix Madefor Display"/>
              </a:rPr>
              <a:t>Lyrics search</a:t>
            </a:r>
            <a:endParaRPr lang="en-GB" sz="3200" b="0" i="0" dirty="0">
              <a:solidFill>
                <a:schemeClr val="bg1"/>
              </a:solidFill>
              <a:effectLst/>
              <a:latin typeface="Wix Madefor Display"/>
            </a:endParaRPr>
          </a:p>
          <a:p>
            <a:pPr marL="342900" indent="-342900" algn="ctr">
              <a:spcAft>
                <a:spcPts val="1200"/>
              </a:spcAft>
              <a:buFont typeface="Arial" panose="020B0604020202020204" pitchFamily="34" charset="0"/>
              <a:buChar char="•"/>
            </a:pPr>
            <a:r>
              <a:rPr lang="en-GB" sz="3200" b="1" dirty="0">
                <a:solidFill>
                  <a:schemeClr val="bg1"/>
                </a:solidFill>
                <a:latin typeface="Wix Madefor Display"/>
              </a:rPr>
              <a:t>Display of info about </a:t>
            </a:r>
            <a:r>
              <a:rPr lang="en-GB" sz="3200" b="1" dirty="0">
                <a:solidFill>
                  <a:schemeClr val="accent4">
                    <a:lumMod val="40000"/>
                    <a:lumOff val="60000"/>
                  </a:schemeClr>
                </a:solidFill>
                <a:latin typeface="Wix Madefor Display"/>
              </a:rPr>
              <a:t>artist</a:t>
            </a:r>
            <a:r>
              <a:rPr lang="en-GB" sz="3200" b="1" dirty="0">
                <a:solidFill>
                  <a:schemeClr val="bg1"/>
                </a:solidFill>
                <a:latin typeface="Wix Madefor Display"/>
              </a:rPr>
              <a:t> and </a:t>
            </a:r>
            <a:r>
              <a:rPr lang="en-GB" sz="3200" b="1" dirty="0">
                <a:solidFill>
                  <a:schemeClr val="accent4">
                    <a:lumMod val="40000"/>
                    <a:lumOff val="60000"/>
                  </a:schemeClr>
                </a:solidFill>
                <a:latin typeface="Wix Madefor Display"/>
              </a:rPr>
              <a:t>album</a:t>
            </a:r>
            <a:r>
              <a:rPr lang="en-GB" sz="3200" b="1" dirty="0">
                <a:solidFill>
                  <a:schemeClr val="bg1"/>
                </a:solidFill>
                <a:latin typeface="Wix Madefor Display"/>
              </a:rPr>
              <a:t> containing the track</a:t>
            </a:r>
            <a:endParaRPr lang="en-GB" sz="3200" b="0" i="0" dirty="0">
              <a:solidFill>
                <a:schemeClr val="bg1"/>
              </a:solidFill>
              <a:effectLst/>
              <a:latin typeface="Wix Madefor Display"/>
            </a:endParaRPr>
          </a:p>
          <a:p>
            <a:pPr marL="342900" indent="-342900" algn="ctr">
              <a:spcAft>
                <a:spcPts val="1200"/>
              </a:spcAft>
              <a:buFont typeface="Arial" panose="020B0604020202020204" pitchFamily="34" charset="0"/>
              <a:buChar char="•"/>
            </a:pPr>
            <a:r>
              <a:rPr lang="en-GB" sz="3200" b="1" dirty="0">
                <a:solidFill>
                  <a:schemeClr val="bg1"/>
                </a:solidFill>
                <a:latin typeface="Wix Madefor Display"/>
              </a:rPr>
              <a:t>Display of next scheduled </a:t>
            </a:r>
            <a:r>
              <a:rPr lang="en-GB" sz="3200" b="1" dirty="0">
                <a:solidFill>
                  <a:schemeClr val="accent4">
                    <a:lumMod val="40000"/>
                    <a:lumOff val="60000"/>
                  </a:schemeClr>
                </a:solidFill>
                <a:latin typeface="Wix Madefor Display"/>
              </a:rPr>
              <a:t>live events</a:t>
            </a:r>
            <a:r>
              <a:rPr lang="en-GB" sz="3200" b="1" dirty="0">
                <a:solidFill>
                  <a:schemeClr val="bg1"/>
                </a:solidFill>
                <a:latin typeface="Wix Madefor Display"/>
              </a:rPr>
              <a:t> by that artist</a:t>
            </a:r>
            <a:endParaRPr lang="en-US" sz="3200" b="1" dirty="0">
              <a:solidFill>
                <a:schemeClr val="bg1"/>
              </a:solidFill>
              <a:latin typeface="Canva Sans"/>
            </a:endParaRPr>
          </a:p>
        </p:txBody>
      </p:sp>
      <p:sp>
        <p:nvSpPr>
          <p:cNvPr id="19" name="TextBox 9">
            <a:extLst>
              <a:ext uri="{FF2B5EF4-FFF2-40B4-BE49-F238E27FC236}">
                <a16:creationId xmlns:a16="http://schemas.microsoft.com/office/drawing/2014/main" id="{A2B39AED-6D83-B716-BAFF-B476D65D8637}"/>
              </a:ext>
            </a:extLst>
          </p:cNvPr>
          <p:cNvSpPr txBox="1"/>
          <p:nvPr/>
        </p:nvSpPr>
        <p:spPr>
          <a:xfrm>
            <a:off x="6852623" y="5105878"/>
            <a:ext cx="5600700" cy="4883143"/>
          </a:xfrm>
          <a:prstGeom prst="ellipse">
            <a:avLst/>
          </a:prstGeom>
          <a:noFill/>
        </p:spPr>
        <p:txBody>
          <a:bodyPr wrap="square" lIns="0" tIns="0" rIns="0" bIns="0" rtlCol="0" anchor="ctr" anchorCtr="0">
            <a:noAutofit/>
          </a:bodyPr>
          <a:lstStyle/>
          <a:p>
            <a:pPr algn="ctr">
              <a:spcAft>
                <a:spcPts val="1200"/>
              </a:spcAft>
            </a:pPr>
            <a:r>
              <a:rPr lang="en-GB" sz="3600" b="1" i="0" u="sng" dirty="0">
                <a:solidFill>
                  <a:schemeClr val="accent5">
                    <a:lumMod val="40000"/>
                    <a:lumOff val="60000"/>
                  </a:schemeClr>
                </a:solidFill>
                <a:effectLst/>
                <a:latin typeface="Wix Madefor Display"/>
              </a:rPr>
              <a:t>Motivation for development</a:t>
            </a:r>
          </a:p>
          <a:p>
            <a:pPr algn="ctr">
              <a:spcAft>
                <a:spcPts val="1200"/>
              </a:spcAft>
            </a:pPr>
            <a:endParaRPr lang="en-GB" b="1" u="sng" dirty="0">
              <a:solidFill>
                <a:schemeClr val="bg1"/>
              </a:solidFill>
              <a:latin typeface="Wix Madefor Display"/>
            </a:endParaRPr>
          </a:p>
          <a:p>
            <a:pPr algn="ctr">
              <a:spcAft>
                <a:spcPts val="1200"/>
              </a:spcAft>
            </a:pPr>
            <a:r>
              <a:rPr lang="en-GB" sz="3200" b="1" i="0" dirty="0">
                <a:solidFill>
                  <a:schemeClr val="bg1"/>
                </a:solidFill>
                <a:effectLst/>
                <a:latin typeface="Wix Madefor Display"/>
              </a:rPr>
              <a:t>Combining in one location useful associated information about music a user is interested in</a:t>
            </a:r>
            <a:endParaRPr lang="en-US" sz="3200" b="1" dirty="0">
              <a:solidFill>
                <a:schemeClr val="bg1"/>
              </a:solidFill>
              <a:latin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4"/>
                                        </p:tgtEl>
                                      </p:cBhvr>
                                    </p:animEffect>
                                    <p:set>
                                      <p:cBhvr>
                                        <p:cTn id="53" dur="1" fill="hold">
                                          <p:stCondLst>
                                            <p:cond delay="499"/>
                                          </p:stCondLst>
                                        </p:cTn>
                                        <p:tgtEl>
                                          <p:spTgt spid="4"/>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97C63-173B-70B5-11DE-E2EF7D6DFADE}"/>
            </a:ext>
          </a:extLst>
        </p:cNvPr>
        <p:cNvGrpSpPr/>
        <p:nvPr/>
      </p:nvGrpSpPr>
      <p:grpSpPr>
        <a:xfrm>
          <a:off x="0" y="0"/>
          <a:ext cx="0" cy="0"/>
          <a:chOff x="0" y="0"/>
          <a:chExt cx="0" cy="0"/>
        </a:xfrm>
      </p:grpSpPr>
      <p:pic>
        <p:nvPicPr>
          <p:cNvPr id="17" name="Picture 16" descr="A blue light swirls on a black background&#10;&#10;Description automatically generated">
            <a:extLst>
              <a:ext uri="{FF2B5EF4-FFF2-40B4-BE49-F238E27FC236}">
                <a16:creationId xmlns:a16="http://schemas.microsoft.com/office/drawing/2014/main" id="{10A9FD8E-D78D-FAC3-165E-12C27ECFE14B}"/>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a:extLst>
              <a:ext uri="{FF2B5EF4-FFF2-40B4-BE49-F238E27FC236}">
                <a16:creationId xmlns:a16="http://schemas.microsoft.com/office/drawing/2014/main" id="{DC0D0210-D8DE-64A1-D6DB-1269A4B8ED1A}"/>
              </a:ext>
            </a:extLst>
          </p:cNvPr>
          <p:cNvSpPr/>
          <p:nvPr/>
        </p:nvSpPr>
        <p:spPr>
          <a:xfrm>
            <a:off x="9144000" y="274084"/>
            <a:ext cx="9738833" cy="9738833"/>
          </a:xfrm>
          <a:custGeom>
            <a:avLst/>
            <a:gdLst/>
            <a:ahLst/>
            <a:cxnLst/>
            <a:rect l="l" t="t" r="r" b="b"/>
            <a:pathLst>
              <a:path w="9738833" h="9738833">
                <a:moveTo>
                  <a:pt x="0" y="0"/>
                </a:moveTo>
                <a:lnTo>
                  <a:pt x="9738833" y="0"/>
                </a:lnTo>
                <a:lnTo>
                  <a:pt x="9738833" y="9738832"/>
                </a:lnTo>
                <a:lnTo>
                  <a:pt x="0" y="9738832"/>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a:extLst>
              <a:ext uri="{FF2B5EF4-FFF2-40B4-BE49-F238E27FC236}">
                <a16:creationId xmlns:a16="http://schemas.microsoft.com/office/drawing/2014/main" id="{DD33C635-DAA5-B4A9-4670-EB6035B57A5A}"/>
              </a:ext>
            </a:extLst>
          </p:cNvPr>
          <p:cNvSpPr/>
          <p:nvPr/>
        </p:nvSpPr>
        <p:spPr>
          <a:xfrm flipV="1">
            <a:off x="-4500511" y="-964084"/>
            <a:ext cx="12451488" cy="6521467"/>
          </a:xfrm>
          <a:custGeom>
            <a:avLst/>
            <a:gdLst/>
            <a:ahLst/>
            <a:cxnLst/>
            <a:rect l="l" t="t" r="r" b="b"/>
            <a:pathLst>
              <a:path w="12451488" h="6521467">
                <a:moveTo>
                  <a:pt x="0" y="6521466"/>
                </a:moveTo>
                <a:lnTo>
                  <a:pt x="12451488" y="6521466"/>
                </a:lnTo>
                <a:lnTo>
                  <a:pt x="12451488" y="0"/>
                </a:lnTo>
                <a:lnTo>
                  <a:pt x="0" y="0"/>
                </a:lnTo>
                <a:lnTo>
                  <a:pt x="0" y="6521466"/>
                </a:lnTo>
                <a:close/>
              </a:path>
            </a:pathLst>
          </a:custGeom>
          <a:blipFill>
            <a:blip r:embed="rId6">
              <a:alphaModFix amt="54000"/>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5" name="TextBox 15">
            <a:extLst>
              <a:ext uri="{FF2B5EF4-FFF2-40B4-BE49-F238E27FC236}">
                <a16:creationId xmlns:a16="http://schemas.microsoft.com/office/drawing/2014/main" id="{C3C185E3-9BC9-4EB5-F309-FA088EF00D41}"/>
              </a:ext>
            </a:extLst>
          </p:cNvPr>
          <p:cNvSpPr txBox="1"/>
          <p:nvPr/>
        </p:nvSpPr>
        <p:spPr>
          <a:xfrm>
            <a:off x="1028700" y="3800387"/>
            <a:ext cx="8813095" cy="1282402"/>
          </a:xfrm>
          <a:prstGeom prst="rect">
            <a:avLst/>
          </a:prstGeom>
        </p:spPr>
        <p:txBody>
          <a:bodyPr lIns="0" tIns="0" rIns="0" bIns="0" rtlCol="0" anchor="t">
            <a:spAutoFit/>
          </a:bodyPr>
          <a:lstStyle/>
          <a:p>
            <a:pPr>
              <a:lnSpc>
                <a:spcPts val="9999"/>
              </a:lnSpc>
            </a:pPr>
            <a:r>
              <a:rPr lang="en-US" sz="9999" dirty="0">
                <a:solidFill>
                  <a:srgbClr val="FFFFFF"/>
                </a:solidFill>
                <a:latin typeface="Bebas Neue Cyrillic Bold"/>
              </a:rPr>
              <a:t>Concept</a:t>
            </a:r>
            <a:endParaRPr lang="en-US" sz="9999" dirty="0">
              <a:solidFill>
                <a:srgbClr val="5CE1E6"/>
              </a:solidFill>
              <a:latin typeface="Bebas Neue Cyrillic Bold"/>
            </a:endParaRPr>
          </a:p>
        </p:txBody>
      </p:sp>
      <p:grpSp>
        <p:nvGrpSpPr>
          <p:cNvPr id="2" name="Group 1">
            <a:extLst>
              <a:ext uri="{FF2B5EF4-FFF2-40B4-BE49-F238E27FC236}">
                <a16:creationId xmlns:a16="http://schemas.microsoft.com/office/drawing/2014/main" id="{2EACB97C-69F1-C9EC-C6C0-E9E8880416FB}"/>
              </a:ext>
            </a:extLst>
          </p:cNvPr>
          <p:cNvGrpSpPr/>
          <p:nvPr/>
        </p:nvGrpSpPr>
        <p:grpSpPr>
          <a:xfrm>
            <a:off x="5799138" y="1028700"/>
            <a:ext cx="9075772" cy="8724696"/>
            <a:chOff x="5799138" y="1028700"/>
            <a:chExt cx="9075772" cy="8724696"/>
          </a:xfrm>
        </p:grpSpPr>
        <p:grpSp>
          <p:nvGrpSpPr>
            <p:cNvPr id="10" name="Group 10">
              <a:extLst>
                <a:ext uri="{FF2B5EF4-FFF2-40B4-BE49-F238E27FC236}">
                  <a16:creationId xmlns:a16="http://schemas.microsoft.com/office/drawing/2014/main" id="{EF109F81-38C8-1283-395A-BE0E42ED0F65}"/>
                </a:ext>
              </a:extLst>
            </p:cNvPr>
            <p:cNvGrpSpPr/>
            <p:nvPr/>
          </p:nvGrpSpPr>
          <p:grpSpPr>
            <a:xfrm>
              <a:off x="5799138" y="1028700"/>
              <a:ext cx="9075772" cy="8724696"/>
              <a:chOff x="-95497" y="23640"/>
              <a:chExt cx="6350000" cy="6475242"/>
            </a:xfrm>
            <a:solidFill>
              <a:schemeClr val="accent4">
                <a:lumMod val="50000"/>
              </a:schemeClr>
            </a:solidFill>
          </p:grpSpPr>
          <p:sp>
            <p:nvSpPr>
              <p:cNvPr id="11" name="Freeform 11">
                <a:extLst>
                  <a:ext uri="{FF2B5EF4-FFF2-40B4-BE49-F238E27FC236}">
                    <a16:creationId xmlns:a16="http://schemas.microsoft.com/office/drawing/2014/main" id="{E355ADC4-EE71-C360-BEEF-3DA2D9201062}"/>
                  </a:ext>
                </a:extLst>
              </p:cNvPr>
              <p:cNvSpPr/>
              <p:nvPr/>
            </p:nvSpPr>
            <p:spPr>
              <a:xfrm>
                <a:off x="-95497" y="23640"/>
                <a:ext cx="6350000" cy="6475242"/>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txBody>
              <a:bodyPr/>
              <a:lstStyle/>
              <a:p>
                <a:endParaRPr lang="en-GB"/>
              </a:p>
            </p:txBody>
          </p:sp>
        </p:grpSp>
        <p:grpSp>
          <p:nvGrpSpPr>
            <p:cNvPr id="4" name="Group 4">
              <a:extLst>
                <a:ext uri="{FF2B5EF4-FFF2-40B4-BE49-F238E27FC236}">
                  <a16:creationId xmlns:a16="http://schemas.microsoft.com/office/drawing/2014/main" id="{0B4E4FEC-DDB8-C9BD-D1DD-351E3DAD3469}"/>
                </a:ext>
              </a:extLst>
            </p:cNvPr>
            <p:cNvGrpSpPr/>
            <p:nvPr/>
          </p:nvGrpSpPr>
          <p:grpSpPr>
            <a:xfrm>
              <a:off x="6250026" y="1414820"/>
              <a:ext cx="8174000" cy="7936064"/>
              <a:chOff x="4603" y="22664"/>
              <a:chExt cx="774215" cy="784225"/>
            </a:xfrm>
          </p:grpSpPr>
          <p:sp>
            <p:nvSpPr>
              <p:cNvPr id="5" name="Freeform 5">
                <a:extLst>
                  <a:ext uri="{FF2B5EF4-FFF2-40B4-BE49-F238E27FC236}">
                    <a16:creationId xmlns:a16="http://schemas.microsoft.com/office/drawing/2014/main" id="{E9488B01-1E44-76D5-980C-2FEAC9764FDF}"/>
                  </a:ext>
                </a:extLst>
              </p:cNvPr>
              <p:cNvSpPr/>
              <p:nvPr/>
            </p:nvSpPr>
            <p:spPr>
              <a:xfrm>
                <a:off x="4603" y="22664"/>
                <a:ext cx="774215" cy="78422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1">
                  <a:lumMod val="85000"/>
                </a:schemeClr>
              </a:solidFill>
            </p:spPr>
            <p:txBody>
              <a:bodyPr/>
              <a:lstStyle/>
              <a:p>
                <a:endParaRPr lang="en-GB"/>
              </a:p>
            </p:txBody>
          </p:sp>
          <p:sp>
            <p:nvSpPr>
              <p:cNvPr id="6" name="TextBox 6">
                <a:extLst>
                  <a:ext uri="{FF2B5EF4-FFF2-40B4-BE49-F238E27FC236}">
                    <a16:creationId xmlns:a16="http://schemas.microsoft.com/office/drawing/2014/main" id="{894890A8-70C6-DD80-C809-8286E06A6F25}"/>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8" name="TextBox 9">
              <a:extLst>
                <a:ext uri="{FF2B5EF4-FFF2-40B4-BE49-F238E27FC236}">
                  <a16:creationId xmlns:a16="http://schemas.microsoft.com/office/drawing/2014/main" id="{D2E7008A-B2EB-1102-8E3F-50D0E2C603B9}"/>
                </a:ext>
              </a:extLst>
            </p:cNvPr>
            <p:cNvSpPr txBox="1"/>
            <p:nvPr/>
          </p:nvSpPr>
          <p:spPr>
            <a:xfrm>
              <a:off x="6405113" y="2569046"/>
              <a:ext cx="8174001" cy="4883143"/>
            </a:xfrm>
            <a:prstGeom prst="ellipse">
              <a:avLst/>
            </a:prstGeom>
            <a:noFill/>
          </p:spPr>
          <p:txBody>
            <a:bodyPr wrap="square" lIns="0" tIns="0" rIns="0" bIns="0" rtlCol="0" anchor="ctr" anchorCtr="0">
              <a:noAutofit/>
            </a:bodyPr>
            <a:lstStyle/>
            <a:p>
              <a:pPr algn="ctr">
                <a:spcAft>
                  <a:spcPts val="1200"/>
                </a:spcAft>
              </a:pPr>
              <a:r>
                <a:rPr lang="en-GB" sz="3600" b="1" i="0" u="sng" dirty="0">
                  <a:solidFill>
                    <a:schemeClr val="accent4">
                      <a:lumMod val="50000"/>
                    </a:schemeClr>
                  </a:solidFill>
                  <a:effectLst/>
                  <a:latin typeface="Wix Madefor Display"/>
                </a:rPr>
                <a:t>User story</a:t>
              </a:r>
              <a:endParaRPr lang="en-GB" sz="3600" b="1" u="sng" dirty="0">
                <a:solidFill>
                  <a:schemeClr val="accent4">
                    <a:lumMod val="50000"/>
                  </a:schemeClr>
                </a:solidFill>
                <a:latin typeface="Wix Madefor Display"/>
              </a:endParaRPr>
            </a:p>
            <a:p>
              <a:pPr>
                <a:spcAft>
                  <a:spcPts val="1200"/>
                </a:spcAft>
              </a:pPr>
              <a:r>
                <a:rPr lang="en-GB" sz="3200" b="1" i="1" dirty="0">
                  <a:solidFill>
                    <a:schemeClr val="accent4">
                      <a:lumMod val="50000"/>
                    </a:schemeClr>
                  </a:solidFill>
                  <a:effectLst/>
                  <a:latin typeface="Wix Madefor Display"/>
                </a:rPr>
                <a:t>As </a:t>
              </a:r>
              <a:r>
                <a:rPr lang="en-GB" sz="3200" b="1" i="1" dirty="0">
                  <a:solidFill>
                    <a:schemeClr val="accent4">
                      <a:lumMod val="50000"/>
                    </a:schemeClr>
                  </a:solidFill>
                  <a:latin typeface="Wix Madefor Display"/>
                </a:rPr>
                <a:t>a listener of music…</a:t>
              </a:r>
            </a:p>
            <a:p>
              <a:pPr>
                <a:spcAft>
                  <a:spcPts val="1200"/>
                </a:spcAft>
              </a:pPr>
              <a:r>
                <a:rPr lang="en-GB" sz="3200" i="0" dirty="0">
                  <a:solidFill>
                    <a:schemeClr val="accent4">
                      <a:lumMod val="50000"/>
                    </a:schemeClr>
                  </a:solidFill>
                  <a:effectLst/>
                  <a:latin typeface="Wix Madefor Display"/>
                </a:rPr>
                <a:t>I WANT to find the lyrics to my favourite songs</a:t>
              </a:r>
              <a:endParaRPr lang="en-GB" sz="3200" dirty="0">
                <a:solidFill>
                  <a:schemeClr val="accent4">
                    <a:lumMod val="50000"/>
                  </a:schemeClr>
                </a:solidFill>
                <a:latin typeface="Wix Madefor Display"/>
              </a:endParaRPr>
            </a:p>
            <a:p>
              <a:pPr>
                <a:spcAft>
                  <a:spcPts val="1200"/>
                </a:spcAft>
              </a:pPr>
              <a:r>
                <a:rPr lang="en-GB" sz="3200" b="0" i="0" dirty="0">
                  <a:solidFill>
                    <a:schemeClr val="accent4">
                      <a:lumMod val="50000"/>
                    </a:schemeClr>
                  </a:solidFill>
                  <a:effectLst/>
                  <a:latin typeface="Wix Madefor Display"/>
                </a:rPr>
                <a:t>I WANT to easily discover the artist and album linked to that song, and  next events, without needing to make additional searches on other platforms</a:t>
              </a:r>
            </a:p>
            <a:p>
              <a:pPr>
                <a:spcAft>
                  <a:spcPts val="1200"/>
                </a:spcAft>
              </a:pPr>
              <a:r>
                <a:rPr lang="en-GB" sz="3200" dirty="0">
                  <a:solidFill>
                    <a:schemeClr val="accent4">
                      <a:lumMod val="50000"/>
                    </a:schemeClr>
                  </a:solidFill>
                  <a:latin typeface="Wix Madefor Display"/>
                </a:rPr>
                <a:t>SO THAT I can quickly access the information I need and enhance my music enjoyment experience</a:t>
              </a:r>
              <a:endParaRPr lang="en-US" sz="3200" b="1" dirty="0">
                <a:solidFill>
                  <a:schemeClr val="accent4">
                    <a:lumMod val="50000"/>
                  </a:schemeClr>
                </a:solidFill>
                <a:latin typeface="Canva Sans"/>
              </a:endParaRPr>
            </a:p>
          </p:txBody>
        </p:sp>
      </p:grpSp>
    </p:spTree>
    <p:extLst>
      <p:ext uri="{BB962C8B-B14F-4D97-AF65-F5344CB8AC3E}">
        <p14:creationId xmlns:p14="http://schemas.microsoft.com/office/powerpoint/2010/main" val="116636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0A81-21F3-F16A-3205-B21A6BAD9C97}"/>
            </a:ext>
          </a:extLst>
        </p:cNvPr>
        <p:cNvGrpSpPr/>
        <p:nvPr/>
      </p:nvGrpSpPr>
      <p:grpSpPr>
        <a:xfrm>
          <a:off x="0" y="0"/>
          <a:ext cx="0" cy="0"/>
          <a:chOff x="0" y="0"/>
          <a:chExt cx="0" cy="0"/>
        </a:xfrm>
      </p:grpSpPr>
      <p:pic>
        <p:nvPicPr>
          <p:cNvPr id="20" name="Picture 19" descr="A blue light swirls on a black background&#10;&#10;Description automatically generated">
            <a:extLst>
              <a:ext uri="{FF2B5EF4-FFF2-40B4-BE49-F238E27FC236}">
                <a16:creationId xmlns:a16="http://schemas.microsoft.com/office/drawing/2014/main" id="{58CDEF2C-2498-492B-AB66-D30CFDA8093B}"/>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a:extLst>
              <a:ext uri="{FF2B5EF4-FFF2-40B4-BE49-F238E27FC236}">
                <a16:creationId xmlns:a16="http://schemas.microsoft.com/office/drawing/2014/main" id="{6A824B18-5DBC-C458-2E6D-6A1E42063028}"/>
              </a:ext>
            </a:extLst>
          </p:cNvPr>
          <p:cNvSpPr/>
          <p:nvPr/>
        </p:nvSpPr>
        <p:spPr>
          <a:xfrm rot="5400000">
            <a:off x="1948382" y="418770"/>
            <a:ext cx="1226446" cy="2740662"/>
          </a:xfrm>
          <a:custGeom>
            <a:avLst/>
            <a:gdLst/>
            <a:ahLst/>
            <a:cxnLst/>
            <a:rect l="l" t="t" r="r" b="b"/>
            <a:pathLst>
              <a:path w="1226446" h="2740662">
                <a:moveTo>
                  <a:pt x="0" y="0"/>
                </a:moveTo>
                <a:lnTo>
                  <a:pt x="1226446" y="0"/>
                </a:lnTo>
                <a:lnTo>
                  <a:pt x="1226446" y="2740662"/>
                </a:lnTo>
                <a:lnTo>
                  <a:pt x="0" y="274066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a:extLst>
              <a:ext uri="{FF2B5EF4-FFF2-40B4-BE49-F238E27FC236}">
                <a16:creationId xmlns:a16="http://schemas.microsoft.com/office/drawing/2014/main" id="{028E98A5-FAC2-B8B9-B35D-655C6C10B72F}"/>
              </a:ext>
            </a:extLst>
          </p:cNvPr>
          <p:cNvSpPr/>
          <p:nvPr/>
        </p:nvSpPr>
        <p:spPr>
          <a:xfrm rot="5400000" flipV="1">
            <a:off x="15113172" y="418770"/>
            <a:ext cx="1226446" cy="2740662"/>
          </a:xfrm>
          <a:custGeom>
            <a:avLst/>
            <a:gdLst/>
            <a:ahLst/>
            <a:cxnLst/>
            <a:rect l="l" t="t" r="r" b="b"/>
            <a:pathLst>
              <a:path w="1226446" h="2740662">
                <a:moveTo>
                  <a:pt x="0" y="2740662"/>
                </a:moveTo>
                <a:lnTo>
                  <a:pt x="1226446" y="2740662"/>
                </a:lnTo>
                <a:lnTo>
                  <a:pt x="1226446" y="0"/>
                </a:lnTo>
                <a:lnTo>
                  <a:pt x="0" y="0"/>
                </a:lnTo>
                <a:lnTo>
                  <a:pt x="0" y="2740662"/>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pic>
        <p:nvPicPr>
          <p:cNvPr id="5" name="Picture 5">
            <a:extLst>
              <a:ext uri="{FF2B5EF4-FFF2-40B4-BE49-F238E27FC236}">
                <a16:creationId xmlns:a16="http://schemas.microsoft.com/office/drawing/2014/main" id="{341C4A00-FDE6-B67F-AEA6-1196141DE1A9}"/>
              </a:ext>
            </a:extLst>
          </p:cNvPr>
          <p:cNvPicPr>
            <a:picLocks noChangeAspect="1"/>
          </p:cNvPicPr>
          <p:nvPr/>
        </p:nvPicPr>
        <p:blipFill>
          <a:blip r:embed="rId6"/>
          <a:srcRect/>
          <a:stretch>
            <a:fillRect/>
          </a:stretch>
        </p:blipFill>
        <p:spPr>
          <a:xfrm>
            <a:off x="6744102" y="3741601"/>
            <a:ext cx="4959340" cy="4959340"/>
          </a:xfrm>
          <a:prstGeom prst="rect">
            <a:avLst/>
          </a:prstGeom>
        </p:spPr>
      </p:pic>
      <p:sp>
        <p:nvSpPr>
          <p:cNvPr id="6" name="Freeform 6">
            <a:extLst>
              <a:ext uri="{FF2B5EF4-FFF2-40B4-BE49-F238E27FC236}">
                <a16:creationId xmlns:a16="http://schemas.microsoft.com/office/drawing/2014/main" id="{9D6E68BD-C5FF-9BB2-2C4D-522AF5AC1F1B}"/>
              </a:ext>
            </a:extLst>
          </p:cNvPr>
          <p:cNvSpPr/>
          <p:nvPr/>
        </p:nvSpPr>
        <p:spPr>
          <a:xfrm>
            <a:off x="2200688" y="3888847"/>
            <a:ext cx="6509698" cy="1936827"/>
          </a:xfrm>
          <a:custGeom>
            <a:avLst/>
            <a:gdLst/>
            <a:ahLst/>
            <a:cxnLst/>
            <a:rect l="l" t="t" r="r" b="b"/>
            <a:pathLst>
              <a:path w="6509698" h="1936827">
                <a:moveTo>
                  <a:pt x="0" y="0"/>
                </a:moveTo>
                <a:lnTo>
                  <a:pt x="6509699" y="0"/>
                </a:lnTo>
                <a:lnTo>
                  <a:pt x="6509699" y="1936828"/>
                </a:lnTo>
                <a:lnTo>
                  <a:pt x="0" y="1936828"/>
                </a:lnTo>
                <a:lnTo>
                  <a:pt x="0" y="0"/>
                </a:lnTo>
                <a:close/>
              </a:path>
            </a:pathLst>
          </a:custGeom>
          <a:solidFill>
            <a:schemeClr val="accent5"/>
          </a:solidFill>
        </p:spPr>
        <p:txBody>
          <a:bodyPr/>
          <a:lstStyle/>
          <a:p>
            <a:endParaRPr lang="en-GB"/>
          </a:p>
        </p:txBody>
      </p:sp>
      <p:sp>
        <p:nvSpPr>
          <p:cNvPr id="8" name="Freeform 8">
            <a:extLst>
              <a:ext uri="{FF2B5EF4-FFF2-40B4-BE49-F238E27FC236}">
                <a16:creationId xmlns:a16="http://schemas.microsoft.com/office/drawing/2014/main" id="{749660CF-C510-E7B4-C6F8-E8655AF76DA3}"/>
              </a:ext>
            </a:extLst>
          </p:cNvPr>
          <p:cNvSpPr/>
          <p:nvPr/>
        </p:nvSpPr>
        <p:spPr>
          <a:xfrm>
            <a:off x="2200688" y="6528298"/>
            <a:ext cx="6509698" cy="1936827"/>
          </a:xfrm>
          <a:custGeom>
            <a:avLst/>
            <a:gdLst/>
            <a:ahLst/>
            <a:cxnLst/>
            <a:rect l="l" t="t" r="r" b="b"/>
            <a:pathLst>
              <a:path w="6509698" h="1936827">
                <a:moveTo>
                  <a:pt x="0" y="0"/>
                </a:moveTo>
                <a:lnTo>
                  <a:pt x="6509699" y="0"/>
                </a:lnTo>
                <a:lnTo>
                  <a:pt x="6509699" y="1936827"/>
                </a:lnTo>
                <a:lnTo>
                  <a:pt x="0" y="1936827"/>
                </a:lnTo>
                <a:lnTo>
                  <a:pt x="0" y="0"/>
                </a:lnTo>
                <a:close/>
              </a:path>
            </a:pathLst>
          </a:custGeom>
          <a:solidFill>
            <a:schemeClr val="accent5"/>
          </a:solidFill>
        </p:spPr>
        <p:txBody>
          <a:bodyPr/>
          <a:lstStyle/>
          <a:p>
            <a:endParaRPr lang="en-GB"/>
          </a:p>
        </p:txBody>
      </p:sp>
      <p:sp>
        <p:nvSpPr>
          <p:cNvPr id="9" name="Freeform 9">
            <a:extLst>
              <a:ext uri="{FF2B5EF4-FFF2-40B4-BE49-F238E27FC236}">
                <a16:creationId xmlns:a16="http://schemas.microsoft.com/office/drawing/2014/main" id="{0DC21ABE-68D9-2D60-B434-7575E07212CA}"/>
              </a:ext>
            </a:extLst>
          </p:cNvPr>
          <p:cNvSpPr/>
          <p:nvPr/>
        </p:nvSpPr>
        <p:spPr>
          <a:xfrm>
            <a:off x="9577613" y="3888847"/>
            <a:ext cx="6509698" cy="1936827"/>
          </a:xfrm>
          <a:custGeom>
            <a:avLst/>
            <a:gdLst/>
            <a:ahLst/>
            <a:cxnLst/>
            <a:rect l="l" t="t" r="r" b="b"/>
            <a:pathLst>
              <a:path w="6509698" h="1936827">
                <a:moveTo>
                  <a:pt x="0" y="0"/>
                </a:moveTo>
                <a:lnTo>
                  <a:pt x="6509699" y="0"/>
                </a:lnTo>
                <a:lnTo>
                  <a:pt x="6509699" y="1936828"/>
                </a:lnTo>
                <a:lnTo>
                  <a:pt x="0" y="1936828"/>
                </a:lnTo>
                <a:lnTo>
                  <a:pt x="0" y="0"/>
                </a:lnTo>
                <a:close/>
              </a:path>
            </a:pathLst>
          </a:custGeom>
          <a:solidFill>
            <a:schemeClr val="accent5"/>
          </a:solidFill>
        </p:spPr>
        <p:txBody>
          <a:bodyPr/>
          <a:lstStyle/>
          <a:p>
            <a:endParaRPr lang="en-GB"/>
          </a:p>
        </p:txBody>
      </p:sp>
      <p:sp>
        <p:nvSpPr>
          <p:cNvPr id="10" name="Freeform 10">
            <a:extLst>
              <a:ext uri="{FF2B5EF4-FFF2-40B4-BE49-F238E27FC236}">
                <a16:creationId xmlns:a16="http://schemas.microsoft.com/office/drawing/2014/main" id="{A45C26B2-991A-93D9-0D02-D172ECF567EA}"/>
              </a:ext>
            </a:extLst>
          </p:cNvPr>
          <p:cNvSpPr/>
          <p:nvPr/>
        </p:nvSpPr>
        <p:spPr>
          <a:xfrm>
            <a:off x="9577613" y="6528298"/>
            <a:ext cx="6509698" cy="1936827"/>
          </a:xfrm>
          <a:custGeom>
            <a:avLst/>
            <a:gdLst/>
            <a:ahLst/>
            <a:cxnLst/>
            <a:rect l="l" t="t" r="r" b="b"/>
            <a:pathLst>
              <a:path w="6509698" h="1936827">
                <a:moveTo>
                  <a:pt x="0" y="0"/>
                </a:moveTo>
                <a:lnTo>
                  <a:pt x="6509699" y="0"/>
                </a:lnTo>
                <a:lnTo>
                  <a:pt x="6509699" y="1936827"/>
                </a:lnTo>
                <a:lnTo>
                  <a:pt x="0" y="1936827"/>
                </a:lnTo>
                <a:lnTo>
                  <a:pt x="0" y="0"/>
                </a:lnTo>
                <a:close/>
              </a:path>
            </a:pathLst>
          </a:custGeom>
          <a:solidFill>
            <a:schemeClr val="accent5"/>
          </a:solidFill>
        </p:spPr>
        <p:txBody>
          <a:bodyPr/>
          <a:lstStyle/>
          <a:p>
            <a:endParaRPr lang="en-GB"/>
          </a:p>
        </p:txBody>
      </p:sp>
      <p:sp>
        <p:nvSpPr>
          <p:cNvPr id="11" name="TextBox 11">
            <a:extLst>
              <a:ext uri="{FF2B5EF4-FFF2-40B4-BE49-F238E27FC236}">
                <a16:creationId xmlns:a16="http://schemas.microsoft.com/office/drawing/2014/main" id="{F26534BE-A729-8E35-A908-2FA0FD68AFE2}"/>
              </a:ext>
            </a:extLst>
          </p:cNvPr>
          <p:cNvSpPr txBox="1"/>
          <p:nvPr/>
        </p:nvSpPr>
        <p:spPr>
          <a:xfrm>
            <a:off x="4094510" y="1209675"/>
            <a:ext cx="10098981" cy="1282402"/>
          </a:xfrm>
          <a:prstGeom prst="rect">
            <a:avLst/>
          </a:prstGeom>
        </p:spPr>
        <p:txBody>
          <a:bodyPr lIns="0" tIns="0" rIns="0" bIns="0" rtlCol="0" anchor="t">
            <a:spAutoFit/>
          </a:bodyPr>
          <a:lstStyle/>
          <a:p>
            <a:pPr algn="ctr">
              <a:lnSpc>
                <a:spcPts val="9999"/>
              </a:lnSpc>
            </a:pPr>
            <a:r>
              <a:rPr lang="en-US" sz="9999" dirty="0">
                <a:solidFill>
                  <a:srgbClr val="FFFFFF"/>
                </a:solidFill>
                <a:latin typeface="Bebas Neue Cyrillic Bold"/>
              </a:rPr>
              <a:t>Process</a:t>
            </a:r>
            <a:endParaRPr lang="en-US" sz="9999" dirty="0">
              <a:solidFill>
                <a:srgbClr val="5CE1E6"/>
              </a:solidFill>
              <a:latin typeface="Bebas Neue Cyrillic Bold"/>
            </a:endParaRPr>
          </a:p>
        </p:txBody>
      </p:sp>
      <p:sp>
        <p:nvSpPr>
          <p:cNvPr id="12" name="TextBox 12">
            <a:extLst>
              <a:ext uri="{FF2B5EF4-FFF2-40B4-BE49-F238E27FC236}">
                <a16:creationId xmlns:a16="http://schemas.microsoft.com/office/drawing/2014/main" id="{36C46E9A-03F0-DC4C-EE83-B6D41BF2BA48}"/>
              </a:ext>
            </a:extLst>
          </p:cNvPr>
          <p:cNvSpPr txBox="1"/>
          <p:nvPr/>
        </p:nvSpPr>
        <p:spPr>
          <a:xfrm>
            <a:off x="2561605" y="4384208"/>
            <a:ext cx="1731247" cy="1079457"/>
          </a:xfrm>
          <a:prstGeom prst="rect">
            <a:avLst/>
          </a:prstGeom>
        </p:spPr>
        <p:txBody>
          <a:bodyPr lIns="0" tIns="0" rIns="0" bIns="0" rtlCol="0" anchor="t">
            <a:spAutoFit/>
          </a:bodyPr>
          <a:lstStyle/>
          <a:p>
            <a:pPr algn="ctr">
              <a:lnSpc>
                <a:spcPts val="8000"/>
              </a:lnSpc>
            </a:pPr>
            <a:r>
              <a:rPr lang="en-US" sz="8000">
                <a:solidFill>
                  <a:srgbClr val="FFFFFF"/>
                </a:solidFill>
                <a:latin typeface="Bebas Neue Cyrillic Bold"/>
              </a:rPr>
              <a:t>01</a:t>
            </a:r>
          </a:p>
        </p:txBody>
      </p:sp>
      <p:sp>
        <p:nvSpPr>
          <p:cNvPr id="13" name="TextBox 13">
            <a:extLst>
              <a:ext uri="{FF2B5EF4-FFF2-40B4-BE49-F238E27FC236}">
                <a16:creationId xmlns:a16="http://schemas.microsoft.com/office/drawing/2014/main" id="{F254254A-79DE-249A-F2F1-08B23931A757}"/>
              </a:ext>
            </a:extLst>
          </p:cNvPr>
          <p:cNvSpPr txBox="1"/>
          <p:nvPr/>
        </p:nvSpPr>
        <p:spPr>
          <a:xfrm>
            <a:off x="9865588" y="4384208"/>
            <a:ext cx="1731247" cy="1079457"/>
          </a:xfrm>
          <a:prstGeom prst="rect">
            <a:avLst/>
          </a:prstGeom>
        </p:spPr>
        <p:txBody>
          <a:bodyPr lIns="0" tIns="0" rIns="0" bIns="0" rtlCol="0" anchor="t">
            <a:spAutoFit/>
          </a:bodyPr>
          <a:lstStyle/>
          <a:p>
            <a:pPr algn="ctr">
              <a:lnSpc>
                <a:spcPts val="8000"/>
              </a:lnSpc>
            </a:pPr>
            <a:r>
              <a:rPr lang="en-US" sz="8000" dirty="0">
                <a:solidFill>
                  <a:srgbClr val="FFFFFF"/>
                </a:solidFill>
                <a:latin typeface="Bebas Neue Cyrillic Bold"/>
              </a:rPr>
              <a:t>02</a:t>
            </a:r>
          </a:p>
        </p:txBody>
      </p:sp>
      <p:sp>
        <p:nvSpPr>
          <p:cNvPr id="14" name="TextBox 14">
            <a:extLst>
              <a:ext uri="{FF2B5EF4-FFF2-40B4-BE49-F238E27FC236}">
                <a16:creationId xmlns:a16="http://schemas.microsoft.com/office/drawing/2014/main" id="{C6767AB5-1610-BAB4-39A6-F4F0AB82B57E}"/>
              </a:ext>
            </a:extLst>
          </p:cNvPr>
          <p:cNvSpPr txBox="1"/>
          <p:nvPr/>
        </p:nvSpPr>
        <p:spPr>
          <a:xfrm>
            <a:off x="2561605" y="7023658"/>
            <a:ext cx="1731247" cy="1079457"/>
          </a:xfrm>
          <a:prstGeom prst="rect">
            <a:avLst/>
          </a:prstGeom>
        </p:spPr>
        <p:txBody>
          <a:bodyPr lIns="0" tIns="0" rIns="0" bIns="0" rtlCol="0" anchor="t">
            <a:spAutoFit/>
          </a:bodyPr>
          <a:lstStyle/>
          <a:p>
            <a:pPr algn="ctr">
              <a:lnSpc>
                <a:spcPts val="8000"/>
              </a:lnSpc>
            </a:pPr>
            <a:r>
              <a:rPr lang="en-US" sz="8000">
                <a:solidFill>
                  <a:srgbClr val="FFFFFF"/>
                </a:solidFill>
                <a:latin typeface="Bebas Neue Cyrillic Bold"/>
              </a:rPr>
              <a:t>03</a:t>
            </a:r>
          </a:p>
        </p:txBody>
      </p:sp>
      <p:sp>
        <p:nvSpPr>
          <p:cNvPr id="15" name="TextBox 15">
            <a:extLst>
              <a:ext uri="{FF2B5EF4-FFF2-40B4-BE49-F238E27FC236}">
                <a16:creationId xmlns:a16="http://schemas.microsoft.com/office/drawing/2014/main" id="{E5855950-2D4A-5F37-47B0-F234D771F00C}"/>
              </a:ext>
            </a:extLst>
          </p:cNvPr>
          <p:cNvSpPr txBox="1"/>
          <p:nvPr/>
        </p:nvSpPr>
        <p:spPr>
          <a:xfrm>
            <a:off x="9865588" y="7023658"/>
            <a:ext cx="1731247" cy="1079457"/>
          </a:xfrm>
          <a:prstGeom prst="rect">
            <a:avLst/>
          </a:prstGeom>
        </p:spPr>
        <p:txBody>
          <a:bodyPr lIns="0" tIns="0" rIns="0" bIns="0" rtlCol="0" anchor="t">
            <a:spAutoFit/>
          </a:bodyPr>
          <a:lstStyle/>
          <a:p>
            <a:pPr algn="ctr">
              <a:lnSpc>
                <a:spcPts val="8000"/>
              </a:lnSpc>
            </a:pPr>
            <a:r>
              <a:rPr lang="en-US" sz="8000">
                <a:solidFill>
                  <a:srgbClr val="FFFFFF"/>
                </a:solidFill>
                <a:latin typeface="Bebas Neue Cyrillic Bold"/>
              </a:rPr>
              <a:t>04</a:t>
            </a:r>
          </a:p>
        </p:txBody>
      </p:sp>
      <p:sp>
        <p:nvSpPr>
          <p:cNvPr id="16" name="TextBox 16">
            <a:extLst>
              <a:ext uri="{FF2B5EF4-FFF2-40B4-BE49-F238E27FC236}">
                <a16:creationId xmlns:a16="http://schemas.microsoft.com/office/drawing/2014/main" id="{F9D93CCC-B50C-448D-E8AC-129C0C3A754B}"/>
              </a:ext>
            </a:extLst>
          </p:cNvPr>
          <p:cNvSpPr txBox="1"/>
          <p:nvPr/>
        </p:nvSpPr>
        <p:spPr>
          <a:xfrm>
            <a:off x="4418826" y="4598033"/>
            <a:ext cx="4165586" cy="694614"/>
          </a:xfrm>
          <a:prstGeom prst="rect">
            <a:avLst/>
          </a:prstGeom>
        </p:spPr>
        <p:txBody>
          <a:bodyPr wrap="square" lIns="0" tIns="0" rIns="0" bIns="0" rtlCol="0" anchor="t">
            <a:spAutoFit/>
          </a:bodyPr>
          <a:lstStyle/>
          <a:p>
            <a:pPr>
              <a:lnSpc>
                <a:spcPts val="2800"/>
              </a:lnSpc>
            </a:pPr>
            <a:r>
              <a:rPr lang="en-US" sz="2000" b="1" dirty="0">
                <a:solidFill>
                  <a:srgbClr val="FFFFFF"/>
                </a:solidFill>
                <a:latin typeface="Canva Sans"/>
              </a:rPr>
              <a:t>Technologies used</a:t>
            </a:r>
          </a:p>
          <a:p>
            <a:pPr>
              <a:lnSpc>
                <a:spcPts val="2800"/>
              </a:lnSpc>
            </a:pPr>
            <a:endParaRPr lang="en-US" sz="2000" dirty="0">
              <a:solidFill>
                <a:srgbClr val="FFFFFF"/>
              </a:solidFill>
              <a:latin typeface="Canva Sans"/>
            </a:endParaRPr>
          </a:p>
        </p:txBody>
      </p:sp>
      <p:sp>
        <p:nvSpPr>
          <p:cNvPr id="17" name="TextBox 17">
            <a:extLst>
              <a:ext uri="{FF2B5EF4-FFF2-40B4-BE49-F238E27FC236}">
                <a16:creationId xmlns:a16="http://schemas.microsoft.com/office/drawing/2014/main" id="{5FDE8B1D-3ADF-6A69-4271-CD0FAFC37755}"/>
              </a:ext>
            </a:extLst>
          </p:cNvPr>
          <p:cNvSpPr txBox="1"/>
          <p:nvPr/>
        </p:nvSpPr>
        <p:spPr>
          <a:xfrm>
            <a:off x="4496363" y="7255203"/>
            <a:ext cx="3729743" cy="335541"/>
          </a:xfrm>
          <a:prstGeom prst="rect">
            <a:avLst/>
          </a:prstGeom>
        </p:spPr>
        <p:txBody>
          <a:bodyPr lIns="0" tIns="0" rIns="0" bIns="0" rtlCol="0" anchor="t">
            <a:spAutoFit/>
          </a:bodyPr>
          <a:lstStyle/>
          <a:p>
            <a:pPr>
              <a:lnSpc>
                <a:spcPts val="2800"/>
              </a:lnSpc>
            </a:pPr>
            <a:r>
              <a:rPr lang="en-US" sz="2000" b="1" dirty="0">
                <a:solidFill>
                  <a:srgbClr val="FFFFFF"/>
                </a:solidFill>
                <a:latin typeface="Canva Sans"/>
              </a:rPr>
              <a:t>Challenges</a:t>
            </a:r>
          </a:p>
        </p:txBody>
      </p:sp>
      <p:sp>
        <p:nvSpPr>
          <p:cNvPr id="18" name="TextBox 18">
            <a:extLst>
              <a:ext uri="{FF2B5EF4-FFF2-40B4-BE49-F238E27FC236}">
                <a16:creationId xmlns:a16="http://schemas.microsoft.com/office/drawing/2014/main" id="{4917FAB0-1A98-3222-2874-3DDC15A361FE}"/>
              </a:ext>
            </a:extLst>
          </p:cNvPr>
          <p:cNvSpPr txBox="1"/>
          <p:nvPr/>
        </p:nvSpPr>
        <p:spPr>
          <a:xfrm>
            <a:off x="11703442" y="4658076"/>
            <a:ext cx="4049254" cy="335541"/>
          </a:xfrm>
          <a:prstGeom prst="rect">
            <a:avLst/>
          </a:prstGeom>
        </p:spPr>
        <p:txBody>
          <a:bodyPr wrap="square" lIns="0" tIns="0" rIns="0" bIns="0" rtlCol="0" anchor="t">
            <a:spAutoFit/>
          </a:bodyPr>
          <a:lstStyle/>
          <a:p>
            <a:pPr>
              <a:lnSpc>
                <a:spcPts val="2800"/>
              </a:lnSpc>
            </a:pPr>
            <a:r>
              <a:rPr lang="en-US" sz="2000" b="1" dirty="0">
                <a:solidFill>
                  <a:srgbClr val="FFFFFF"/>
                </a:solidFill>
                <a:latin typeface="Canva Sans"/>
              </a:rPr>
              <a:t>Breakdown of tasks and roles</a:t>
            </a:r>
            <a:endParaRPr lang="en-US" sz="2000" dirty="0">
              <a:solidFill>
                <a:srgbClr val="FFFFFF"/>
              </a:solidFill>
              <a:latin typeface="Canva Sans"/>
            </a:endParaRPr>
          </a:p>
        </p:txBody>
      </p:sp>
      <p:sp>
        <p:nvSpPr>
          <p:cNvPr id="19" name="TextBox 19">
            <a:extLst>
              <a:ext uri="{FF2B5EF4-FFF2-40B4-BE49-F238E27FC236}">
                <a16:creationId xmlns:a16="http://schemas.microsoft.com/office/drawing/2014/main" id="{8D998CC7-7D48-1E7B-E9B6-8026547D1E24}"/>
              </a:ext>
            </a:extLst>
          </p:cNvPr>
          <p:cNvSpPr txBox="1"/>
          <p:nvPr/>
        </p:nvSpPr>
        <p:spPr>
          <a:xfrm>
            <a:off x="11863197" y="7312197"/>
            <a:ext cx="3729743" cy="335541"/>
          </a:xfrm>
          <a:prstGeom prst="rect">
            <a:avLst/>
          </a:prstGeom>
        </p:spPr>
        <p:txBody>
          <a:bodyPr lIns="0" tIns="0" rIns="0" bIns="0" rtlCol="0" anchor="t">
            <a:spAutoFit/>
          </a:bodyPr>
          <a:lstStyle/>
          <a:p>
            <a:pPr>
              <a:lnSpc>
                <a:spcPts val="2800"/>
              </a:lnSpc>
            </a:pPr>
            <a:r>
              <a:rPr lang="en-US" sz="2000" b="1" dirty="0">
                <a:solidFill>
                  <a:srgbClr val="FFFFFF"/>
                </a:solidFill>
                <a:latin typeface="Canva Sans"/>
              </a:rPr>
              <a:t>Successes</a:t>
            </a:r>
          </a:p>
        </p:txBody>
      </p:sp>
    </p:spTree>
    <p:extLst>
      <p:ext uri="{BB962C8B-B14F-4D97-AF65-F5344CB8AC3E}">
        <p14:creationId xmlns:p14="http://schemas.microsoft.com/office/powerpoint/2010/main" val="4289213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ue light swirls on a black background&#10;&#10;Description automatically generated">
            <a:extLst>
              <a:ext uri="{FF2B5EF4-FFF2-40B4-BE49-F238E27FC236}">
                <a16:creationId xmlns:a16="http://schemas.microsoft.com/office/drawing/2014/main" id="{8BE554A8-A15C-6CF0-B04C-0518894E171C}"/>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p:cNvSpPr/>
          <p:nvPr/>
        </p:nvSpPr>
        <p:spPr>
          <a:xfrm rot="5400000">
            <a:off x="1948382" y="418770"/>
            <a:ext cx="1226446" cy="2740662"/>
          </a:xfrm>
          <a:custGeom>
            <a:avLst/>
            <a:gdLst/>
            <a:ahLst/>
            <a:cxnLst/>
            <a:rect l="l" t="t" r="r" b="b"/>
            <a:pathLst>
              <a:path w="1226446" h="2740662">
                <a:moveTo>
                  <a:pt x="0" y="0"/>
                </a:moveTo>
                <a:lnTo>
                  <a:pt x="1226446" y="0"/>
                </a:lnTo>
                <a:lnTo>
                  <a:pt x="1226446" y="2740662"/>
                </a:lnTo>
                <a:lnTo>
                  <a:pt x="0" y="274066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rot="5400000" flipV="1">
            <a:off x="15113172" y="418770"/>
            <a:ext cx="1226446" cy="2740662"/>
          </a:xfrm>
          <a:custGeom>
            <a:avLst/>
            <a:gdLst/>
            <a:ahLst/>
            <a:cxnLst/>
            <a:rect l="l" t="t" r="r" b="b"/>
            <a:pathLst>
              <a:path w="1226446" h="2740662">
                <a:moveTo>
                  <a:pt x="0" y="2740662"/>
                </a:moveTo>
                <a:lnTo>
                  <a:pt x="1226446" y="2740662"/>
                </a:lnTo>
                <a:lnTo>
                  <a:pt x="1226446" y="0"/>
                </a:lnTo>
                <a:lnTo>
                  <a:pt x="0" y="0"/>
                </a:lnTo>
                <a:lnTo>
                  <a:pt x="0" y="2740662"/>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pic>
        <p:nvPicPr>
          <p:cNvPr id="5" name="Picture 5"/>
          <p:cNvPicPr>
            <a:picLocks noChangeAspect="1"/>
          </p:cNvPicPr>
          <p:nvPr/>
        </p:nvPicPr>
        <p:blipFill>
          <a:blip r:embed="rId6"/>
          <a:srcRect/>
          <a:stretch>
            <a:fillRect/>
          </a:stretch>
        </p:blipFill>
        <p:spPr>
          <a:xfrm>
            <a:off x="549223" y="2489725"/>
            <a:ext cx="4959340" cy="4959340"/>
          </a:xfrm>
          <a:prstGeom prst="rect">
            <a:avLst/>
          </a:prstGeom>
        </p:spPr>
      </p:pic>
      <p:sp>
        <p:nvSpPr>
          <p:cNvPr id="6" name="Freeform 6"/>
          <p:cNvSpPr/>
          <p:nvPr/>
        </p:nvSpPr>
        <p:spPr>
          <a:xfrm>
            <a:off x="2200688" y="3888847"/>
            <a:ext cx="6509698" cy="1936827"/>
          </a:xfrm>
          <a:custGeom>
            <a:avLst/>
            <a:gdLst/>
            <a:ahLst/>
            <a:cxnLst/>
            <a:rect l="l" t="t" r="r" b="b"/>
            <a:pathLst>
              <a:path w="6509698" h="1936827">
                <a:moveTo>
                  <a:pt x="0" y="0"/>
                </a:moveTo>
                <a:lnTo>
                  <a:pt x="6509699" y="0"/>
                </a:lnTo>
                <a:lnTo>
                  <a:pt x="6509699" y="1936828"/>
                </a:lnTo>
                <a:lnTo>
                  <a:pt x="0" y="1936828"/>
                </a:lnTo>
                <a:lnTo>
                  <a:pt x="0" y="0"/>
                </a:lnTo>
                <a:close/>
              </a:path>
            </a:pathLst>
          </a:custGeom>
          <a:solidFill>
            <a:schemeClr val="accent5"/>
          </a:solidFill>
        </p:spPr>
        <p:txBody>
          <a:bodyPr/>
          <a:lstStyle/>
          <a:p>
            <a:endParaRPr lang="en-GB"/>
          </a:p>
        </p:txBody>
      </p:sp>
      <p:sp>
        <p:nvSpPr>
          <p:cNvPr id="11" name="TextBox 11"/>
          <p:cNvSpPr txBox="1"/>
          <p:nvPr/>
        </p:nvSpPr>
        <p:spPr>
          <a:xfrm>
            <a:off x="4094510" y="1209675"/>
            <a:ext cx="10098981" cy="1282402"/>
          </a:xfrm>
          <a:prstGeom prst="rect">
            <a:avLst/>
          </a:prstGeom>
        </p:spPr>
        <p:txBody>
          <a:bodyPr lIns="0" tIns="0" rIns="0" bIns="0" rtlCol="0" anchor="t">
            <a:spAutoFit/>
          </a:bodyPr>
          <a:lstStyle/>
          <a:p>
            <a:pPr algn="ctr">
              <a:lnSpc>
                <a:spcPts val="9999"/>
              </a:lnSpc>
            </a:pPr>
            <a:r>
              <a:rPr lang="en-US" sz="9999" dirty="0">
                <a:solidFill>
                  <a:srgbClr val="FFFFFF"/>
                </a:solidFill>
                <a:latin typeface="Bebas Neue Cyrillic Bold"/>
              </a:rPr>
              <a:t>Process</a:t>
            </a:r>
            <a:endParaRPr lang="en-US" sz="9999" dirty="0">
              <a:solidFill>
                <a:srgbClr val="5CE1E6"/>
              </a:solidFill>
              <a:latin typeface="Bebas Neue Cyrillic Bold"/>
            </a:endParaRPr>
          </a:p>
        </p:txBody>
      </p:sp>
      <p:sp>
        <p:nvSpPr>
          <p:cNvPr id="12" name="TextBox 12"/>
          <p:cNvSpPr txBox="1"/>
          <p:nvPr/>
        </p:nvSpPr>
        <p:spPr>
          <a:xfrm>
            <a:off x="2561605" y="4384208"/>
            <a:ext cx="1731247" cy="1079457"/>
          </a:xfrm>
          <a:prstGeom prst="rect">
            <a:avLst/>
          </a:prstGeom>
        </p:spPr>
        <p:txBody>
          <a:bodyPr lIns="0" tIns="0" rIns="0" bIns="0" rtlCol="0" anchor="t">
            <a:spAutoFit/>
          </a:bodyPr>
          <a:lstStyle/>
          <a:p>
            <a:pPr algn="ctr">
              <a:lnSpc>
                <a:spcPts val="8000"/>
              </a:lnSpc>
            </a:pPr>
            <a:r>
              <a:rPr lang="en-US" sz="8000">
                <a:solidFill>
                  <a:srgbClr val="FFFFFF"/>
                </a:solidFill>
                <a:latin typeface="Bebas Neue Cyrillic Bold"/>
              </a:rPr>
              <a:t>01</a:t>
            </a:r>
          </a:p>
        </p:txBody>
      </p:sp>
      <p:sp>
        <p:nvSpPr>
          <p:cNvPr id="16" name="TextBox 16"/>
          <p:cNvSpPr txBox="1"/>
          <p:nvPr/>
        </p:nvSpPr>
        <p:spPr>
          <a:xfrm>
            <a:off x="4280603" y="4439658"/>
            <a:ext cx="4286965" cy="1771832"/>
          </a:xfrm>
          <a:prstGeom prst="rect">
            <a:avLst/>
          </a:prstGeom>
        </p:spPr>
        <p:txBody>
          <a:bodyPr wrap="square" lIns="0" tIns="0" rIns="0" bIns="0" rtlCol="0" anchor="t">
            <a:spAutoFit/>
          </a:bodyPr>
          <a:lstStyle/>
          <a:p>
            <a:pPr>
              <a:lnSpc>
                <a:spcPts val="2800"/>
              </a:lnSpc>
            </a:pPr>
            <a:r>
              <a:rPr lang="en-US" sz="2000" b="1" dirty="0">
                <a:solidFill>
                  <a:srgbClr val="FFFFFF"/>
                </a:solidFill>
                <a:latin typeface="Canva Sans"/>
              </a:rPr>
              <a:t>Technologies used:</a:t>
            </a:r>
          </a:p>
          <a:p>
            <a:pPr>
              <a:lnSpc>
                <a:spcPts val="2800"/>
              </a:lnSpc>
            </a:pPr>
            <a:r>
              <a:rPr lang="en-GB" sz="1800" b="0" i="0" u="none" strike="noStrike" dirty="0">
                <a:solidFill>
                  <a:schemeClr val="bg1"/>
                </a:solidFill>
                <a:effectLst/>
                <a:latin typeface="Arial" panose="020B0604020202020204" pitchFamily="34" charset="0"/>
              </a:rPr>
              <a:t>Canva / HTML5 / CSS3 (Bootstrap 5.3.2) / JavaScript (ES6+) / jQuery (3.7.1) / APIs</a:t>
            </a:r>
          </a:p>
          <a:p>
            <a:pPr>
              <a:lnSpc>
                <a:spcPts val="2800"/>
              </a:lnSpc>
            </a:pPr>
            <a:endParaRPr lang="en-GB" sz="1800" b="0" i="0" u="none" strike="noStrike" dirty="0">
              <a:solidFill>
                <a:schemeClr val="bg1"/>
              </a:solidFill>
              <a:effectLst/>
              <a:latin typeface="Arial" panose="020B0604020202020204" pitchFamily="34" charset="0"/>
            </a:endParaRPr>
          </a:p>
          <a:p>
            <a:pPr>
              <a:lnSpc>
                <a:spcPts val="2800"/>
              </a:lnSpc>
            </a:pPr>
            <a:endParaRPr lang="en-US" sz="2000" dirty="0">
              <a:solidFill>
                <a:srgbClr val="FFFFFF"/>
              </a:solidFill>
              <a:latin typeface="Canva Sans"/>
            </a:endParaRPr>
          </a:p>
        </p:txBody>
      </p:sp>
      <p:pic>
        <p:nvPicPr>
          <p:cNvPr id="22" name="Picture 21">
            <a:extLst>
              <a:ext uri="{FF2B5EF4-FFF2-40B4-BE49-F238E27FC236}">
                <a16:creationId xmlns:a16="http://schemas.microsoft.com/office/drawing/2014/main" id="{E9A67DE8-E012-47E6-AFD1-1A3114619219}"/>
              </a:ext>
            </a:extLst>
          </p:cNvPr>
          <p:cNvPicPr>
            <a:picLocks noChangeAspect="1"/>
          </p:cNvPicPr>
          <p:nvPr/>
        </p:nvPicPr>
        <p:blipFill>
          <a:blip r:embed="rId7"/>
          <a:stretch>
            <a:fillRect/>
          </a:stretch>
        </p:blipFill>
        <p:spPr>
          <a:xfrm>
            <a:off x="6478451" y="6969671"/>
            <a:ext cx="5292998" cy="904500"/>
          </a:xfrm>
          <a:prstGeom prst="rect">
            <a:avLst/>
          </a:prstGeom>
        </p:spPr>
      </p:pic>
      <p:pic>
        <p:nvPicPr>
          <p:cNvPr id="24" name="Picture 23">
            <a:extLst>
              <a:ext uri="{FF2B5EF4-FFF2-40B4-BE49-F238E27FC236}">
                <a16:creationId xmlns:a16="http://schemas.microsoft.com/office/drawing/2014/main" id="{609860CA-BED7-6840-68A8-C70BBE99FB1C}"/>
              </a:ext>
            </a:extLst>
          </p:cNvPr>
          <p:cNvPicPr>
            <a:picLocks noChangeAspect="1"/>
          </p:cNvPicPr>
          <p:nvPr/>
        </p:nvPicPr>
        <p:blipFill>
          <a:blip r:embed="rId8"/>
          <a:stretch>
            <a:fillRect/>
          </a:stretch>
        </p:blipFill>
        <p:spPr>
          <a:xfrm>
            <a:off x="6478451" y="6024836"/>
            <a:ext cx="4609235" cy="904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48B72-E0A0-F4D7-AA26-BF803E73C5A1}"/>
            </a:ext>
          </a:extLst>
        </p:cNvPr>
        <p:cNvGrpSpPr/>
        <p:nvPr/>
      </p:nvGrpSpPr>
      <p:grpSpPr>
        <a:xfrm>
          <a:off x="0" y="0"/>
          <a:ext cx="0" cy="0"/>
          <a:chOff x="0" y="0"/>
          <a:chExt cx="0" cy="0"/>
        </a:xfrm>
      </p:grpSpPr>
      <p:pic>
        <p:nvPicPr>
          <p:cNvPr id="20" name="Picture 19" descr="A blue light swirls on a black background&#10;&#10;Description automatically generated">
            <a:extLst>
              <a:ext uri="{FF2B5EF4-FFF2-40B4-BE49-F238E27FC236}">
                <a16:creationId xmlns:a16="http://schemas.microsoft.com/office/drawing/2014/main" id="{A62A49DB-6B25-3254-DADF-5BEA81B019DD}"/>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a:extLst>
              <a:ext uri="{FF2B5EF4-FFF2-40B4-BE49-F238E27FC236}">
                <a16:creationId xmlns:a16="http://schemas.microsoft.com/office/drawing/2014/main" id="{162171BE-E781-1D07-1FB1-D8EDCC690545}"/>
              </a:ext>
            </a:extLst>
          </p:cNvPr>
          <p:cNvSpPr/>
          <p:nvPr/>
        </p:nvSpPr>
        <p:spPr>
          <a:xfrm rot="5400000">
            <a:off x="1948382" y="418770"/>
            <a:ext cx="1226446" cy="2740662"/>
          </a:xfrm>
          <a:custGeom>
            <a:avLst/>
            <a:gdLst/>
            <a:ahLst/>
            <a:cxnLst/>
            <a:rect l="l" t="t" r="r" b="b"/>
            <a:pathLst>
              <a:path w="1226446" h="2740662">
                <a:moveTo>
                  <a:pt x="0" y="0"/>
                </a:moveTo>
                <a:lnTo>
                  <a:pt x="1226446" y="0"/>
                </a:lnTo>
                <a:lnTo>
                  <a:pt x="1226446" y="2740662"/>
                </a:lnTo>
                <a:lnTo>
                  <a:pt x="0" y="274066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a:extLst>
              <a:ext uri="{FF2B5EF4-FFF2-40B4-BE49-F238E27FC236}">
                <a16:creationId xmlns:a16="http://schemas.microsoft.com/office/drawing/2014/main" id="{8511F5A0-404D-EF84-B43A-90749C4B33B4}"/>
              </a:ext>
            </a:extLst>
          </p:cNvPr>
          <p:cNvSpPr/>
          <p:nvPr/>
        </p:nvSpPr>
        <p:spPr>
          <a:xfrm rot="5400000" flipV="1">
            <a:off x="15113172" y="418770"/>
            <a:ext cx="1226446" cy="2740662"/>
          </a:xfrm>
          <a:custGeom>
            <a:avLst/>
            <a:gdLst/>
            <a:ahLst/>
            <a:cxnLst/>
            <a:rect l="l" t="t" r="r" b="b"/>
            <a:pathLst>
              <a:path w="1226446" h="2740662">
                <a:moveTo>
                  <a:pt x="0" y="2740662"/>
                </a:moveTo>
                <a:lnTo>
                  <a:pt x="1226446" y="2740662"/>
                </a:lnTo>
                <a:lnTo>
                  <a:pt x="1226446" y="0"/>
                </a:lnTo>
                <a:lnTo>
                  <a:pt x="0" y="0"/>
                </a:lnTo>
                <a:lnTo>
                  <a:pt x="0" y="2740662"/>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pic>
        <p:nvPicPr>
          <p:cNvPr id="5" name="Picture 5">
            <a:extLst>
              <a:ext uri="{FF2B5EF4-FFF2-40B4-BE49-F238E27FC236}">
                <a16:creationId xmlns:a16="http://schemas.microsoft.com/office/drawing/2014/main" id="{CC77CB6D-814A-72CB-A76D-15BB0B234F30}"/>
              </a:ext>
            </a:extLst>
          </p:cNvPr>
          <p:cNvPicPr>
            <a:picLocks noChangeAspect="1"/>
          </p:cNvPicPr>
          <p:nvPr/>
        </p:nvPicPr>
        <p:blipFill>
          <a:blip r:embed="rId6"/>
          <a:srcRect/>
          <a:stretch>
            <a:fillRect/>
          </a:stretch>
        </p:blipFill>
        <p:spPr>
          <a:xfrm>
            <a:off x="12804896" y="2377590"/>
            <a:ext cx="4959340" cy="4959340"/>
          </a:xfrm>
          <a:prstGeom prst="rect">
            <a:avLst/>
          </a:prstGeom>
        </p:spPr>
      </p:pic>
      <p:sp>
        <p:nvSpPr>
          <p:cNvPr id="11" name="TextBox 11">
            <a:extLst>
              <a:ext uri="{FF2B5EF4-FFF2-40B4-BE49-F238E27FC236}">
                <a16:creationId xmlns:a16="http://schemas.microsoft.com/office/drawing/2014/main" id="{72B147E5-6255-691F-8798-D46E41E7C76C}"/>
              </a:ext>
            </a:extLst>
          </p:cNvPr>
          <p:cNvSpPr txBox="1"/>
          <p:nvPr/>
        </p:nvSpPr>
        <p:spPr>
          <a:xfrm>
            <a:off x="4094510" y="1209675"/>
            <a:ext cx="10098981" cy="1282402"/>
          </a:xfrm>
          <a:prstGeom prst="rect">
            <a:avLst/>
          </a:prstGeom>
        </p:spPr>
        <p:txBody>
          <a:bodyPr lIns="0" tIns="0" rIns="0" bIns="0" rtlCol="0" anchor="t">
            <a:spAutoFit/>
          </a:bodyPr>
          <a:lstStyle/>
          <a:p>
            <a:pPr algn="ctr">
              <a:lnSpc>
                <a:spcPts val="9999"/>
              </a:lnSpc>
            </a:pPr>
            <a:r>
              <a:rPr lang="en-US" sz="9999" dirty="0">
                <a:solidFill>
                  <a:srgbClr val="FFFFFF"/>
                </a:solidFill>
                <a:latin typeface="Bebas Neue Cyrillic Bold"/>
              </a:rPr>
              <a:t>Process</a:t>
            </a:r>
            <a:endParaRPr lang="en-US" sz="9999" dirty="0">
              <a:solidFill>
                <a:srgbClr val="5CE1E6"/>
              </a:solidFill>
              <a:latin typeface="Bebas Neue Cyrillic Bold"/>
            </a:endParaRPr>
          </a:p>
        </p:txBody>
      </p:sp>
      <p:sp>
        <p:nvSpPr>
          <p:cNvPr id="2" name="Freeform 9">
            <a:extLst>
              <a:ext uri="{FF2B5EF4-FFF2-40B4-BE49-F238E27FC236}">
                <a16:creationId xmlns:a16="http://schemas.microsoft.com/office/drawing/2014/main" id="{8556456C-A5EE-EE9C-FE57-E14FFB25E278}"/>
              </a:ext>
            </a:extLst>
          </p:cNvPr>
          <p:cNvSpPr/>
          <p:nvPr/>
        </p:nvSpPr>
        <p:spPr>
          <a:xfrm>
            <a:off x="9577613" y="3888847"/>
            <a:ext cx="6509698" cy="1936827"/>
          </a:xfrm>
          <a:custGeom>
            <a:avLst/>
            <a:gdLst/>
            <a:ahLst/>
            <a:cxnLst/>
            <a:rect l="l" t="t" r="r" b="b"/>
            <a:pathLst>
              <a:path w="6509698" h="1936827">
                <a:moveTo>
                  <a:pt x="0" y="0"/>
                </a:moveTo>
                <a:lnTo>
                  <a:pt x="6509699" y="0"/>
                </a:lnTo>
                <a:lnTo>
                  <a:pt x="6509699" y="1936828"/>
                </a:lnTo>
                <a:lnTo>
                  <a:pt x="0" y="1936828"/>
                </a:lnTo>
                <a:lnTo>
                  <a:pt x="0" y="0"/>
                </a:lnTo>
                <a:close/>
              </a:path>
            </a:pathLst>
          </a:custGeom>
          <a:solidFill>
            <a:schemeClr val="accent5"/>
          </a:solidFill>
        </p:spPr>
        <p:txBody>
          <a:bodyPr/>
          <a:lstStyle/>
          <a:p>
            <a:endParaRPr lang="en-GB"/>
          </a:p>
        </p:txBody>
      </p:sp>
      <p:sp>
        <p:nvSpPr>
          <p:cNvPr id="8" name="TextBox 13">
            <a:extLst>
              <a:ext uri="{FF2B5EF4-FFF2-40B4-BE49-F238E27FC236}">
                <a16:creationId xmlns:a16="http://schemas.microsoft.com/office/drawing/2014/main" id="{DF291302-6E81-568A-F58B-1A4B3DBB0B5A}"/>
              </a:ext>
            </a:extLst>
          </p:cNvPr>
          <p:cNvSpPr txBox="1"/>
          <p:nvPr/>
        </p:nvSpPr>
        <p:spPr>
          <a:xfrm>
            <a:off x="9865588" y="4384208"/>
            <a:ext cx="1731247" cy="1079457"/>
          </a:xfrm>
          <a:prstGeom prst="rect">
            <a:avLst/>
          </a:prstGeom>
        </p:spPr>
        <p:txBody>
          <a:bodyPr lIns="0" tIns="0" rIns="0" bIns="0" rtlCol="0" anchor="t">
            <a:spAutoFit/>
          </a:bodyPr>
          <a:lstStyle/>
          <a:p>
            <a:pPr algn="ctr">
              <a:lnSpc>
                <a:spcPts val="8000"/>
              </a:lnSpc>
            </a:pPr>
            <a:r>
              <a:rPr lang="en-US" sz="8000" dirty="0">
                <a:solidFill>
                  <a:srgbClr val="FFFFFF"/>
                </a:solidFill>
                <a:latin typeface="Bebas Neue Cyrillic Bold"/>
              </a:rPr>
              <a:t>02</a:t>
            </a:r>
          </a:p>
        </p:txBody>
      </p:sp>
      <p:sp>
        <p:nvSpPr>
          <p:cNvPr id="9" name="TextBox 18">
            <a:extLst>
              <a:ext uri="{FF2B5EF4-FFF2-40B4-BE49-F238E27FC236}">
                <a16:creationId xmlns:a16="http://schemas.microsoft.com/office/drawing/2014/main" id="{CCF1F7F1-5BD7-1486-F489-951899AFB6B9}"/>
              </a:ext>
            </a:extLst>
          </p:cNvPr>
          <p:cNvSpPr txBox="1"/>
          <p:nvPr/>
        </p:nvSpPr>
        <p:spPr>
          <a:xfrm>
            <a:off x="11658091" y="4640244"/>
            <a:ext cx="4049254" cy="335541"/>
          </a:xfrm>
          <a:prstGeom prst="rect">
            <a:avLst/>
          </a:prstGeom>
        </p:spPr>
        <p:txBody>
          <a:bodyPr wrap="square" lIns="0" tIns="0" rIns="0" bIns="0" rtlCol="0" anchor="t">
            <a:spAutoFit/>
          </a:bodyPr>
          <a:lstStyle/>
          <a:p>
            <a:pPr>
              <a:lnSpc>
                <a:spcPts val="2800"/>
              </a:lnSpc>
            </a:pPr>
            <a:r>
              <a:rPr lang="en-US" sz="2000" b="1" dirty="0">
                <a:solidFill>
                  <a:srgbClr val="FFFFFF"/>
                </a:solidFill>
                <a:latin typeface="Canva Sans"/>
              </a:rPr>
              <a:t>Breakdown of tasks and roles</a:t>
            </a:r>
          </a:p>
        </p:txBody>
      </p:sp>
      <p:grpSp>
        <p:nvGrpSpPr>
          <p:cNvPr id="17" name="Group 7">
            <a:extLst>
              <a:ext uri="{FF2B5EF4-FFF2-40B4-BE49-F238E27FC236}">
                <a16:creationId xmlns:a16="http://schemas.microsoft.com/office/drawing/2014/main" id="{9CDCA46E-A8A2-8F31-1371-AE87F0918CF8}"/>
              </a:ext>
            </a:extLst>
          </p:cNvPr>
          <p:cNvGrpSpPr/>
          <p:nvPr/>
        </p:nvGrpSpPr>
        <p:grpSpPr>
          <a:xfrm rot="7835592">
            <a:off x="1073665" y="2599747"/>
            <a:ext cx="8818881" cy="11211801"/>
            <a:chOff x="-2540" y="-1270"/>
            <a:chExt cx="4329430" cy="5504180"/>
          </a:xfrm>
          <a:solidFill>
            <a:schemeClr val="bg1"/>
          </a:solidFill>
        </p:grpSpPr>
        <p:sp>
          <p:nvSpPr>
            <p:cNvPr id="18" name="Freeform 8">
              <a:extLst>
                <a:ext uri="{FF2B5EF4-FFF2-40B4-BE49-F238E27FC236}">
                  <a16:creationId xmlns:a16="http://schemas.microsoft.com/office/drawing/2014/main" id="{9847657A-BA78-AA7B-7CB9-8C11CDABE334}"/>
                </a:ext>
              </a:extLst>
            </p:cNvPr>
            <p:cNvSpPr/>
            <p:nvPr/>
          </p:nvSpPr>
          <p:spPr>
            <a:xfrm>
              <a:off x="0" y="0"/>
              <a:ext cx="4329430" cy="5504180"/>
            </a:xfrm>
            <a:custGeom>
              <a:avLst/>
              <a:gdLst/>
              <a:ahLst/>
              <a:cxnLst/>
              <a:rect l="l" t="t" r="r" b="b"/>
              <a:pathLst>
                <a:path w="4329430" h="5504180">
                  <a:moveTo>
                    <a:pt x="2216150" y="5504180"/>
                  </a:moveTo>
                  <a:cubicBezTo>
                    <a:pt x="2186940" y="5504180"/>
                    <a:pt x="2157730" y="5504180"/>
                    <a:pt x="2129790" y="5504180"/>
                  </a:cubicBezTo>
                  <a:cubicBezTo>
                    <a:pt x="2123440" y="5502910"/>
                    <a:pt x="2118360" y="5501640"/>
                    <a:pt x="2112010" y="5501640"/>
                  </a:cubicBezTo>
                  <a:cubicBezTo>
                    <a:pt x="2038350" y="5497830"/>
                    <a:pt x="1967230" y="5485130"/>
                    <a:pt x="1897380" y="5463540"/>
                  </a:cubicBezTo>
                  <a:cubicBezTo>
                    <a:pt x="1772920" y="5425440"/>
                    <a:pt x="1657350" y="5367020"/>
                    <a:pt x="1548130" y="5295900"/>
                  </a:cubicBezTo>
                  <a:cubicBezTo>
                    <a:pt x="1423670" y="5215890"/>
                    <a:pt x="1294130" y="5143500"/>
                    <a:pt x="1160780" y="5081270"/>
                  </a:cubicBezTo>
                  <a:cubicBezTo>
                    <a:pt x="1040130" y="5025390"/>
                    <a:pt x="914400" y="4980940"/>
                    <a:pt x="791210" y="4933950"/>
                  </a:cubicBezTo>
                  <a:cubicBezTo>
                    <a:pt x="633730" y="4874260"/>
                    <a:pt x="492760" y="4785360"/>
                    <a:pt x="373380" y="4665980"/>
                  </a:cubicBezTo>
                  <a:cubicBezTo>
                    <a:pt x="320040" y="4612640"/>
                    <a:pt x="274320" y="4551680"/>
                    <a:pt x="227330" y="4491990"/>
                  </a:cubicBezTo>
                  <a:cubicBezTo>
                    <a:pt x="173990" y="4424680"/>
                    <a:pt x="127000" y="4353560"/>
                    <a:pt x="95250" y="4273550"/>
                  </a:cubicBezTo>
                  <a:cubicBezTo>
                    <a:pt x="31750" y="4117340"/>
                    <a:pt x="0" y="3954780"/>
                    <a:pt x="2540" y="3785870"/>
                  </a:cubicBezTo>
                  <a:cubicBezTo>
                    <a:pt x="6350" y="3604260"/>
                    <a:pt x="29210" y="3426460"/>
                    <a:pt x="92710" y="3256280"/>
                  </a:cubicBezTo>
                  <a:cubicBezTo>
                    <a:pt x="189230" y="2992120"/>
                    <a:pt x="354330" y="2782570"/>
                    <a:pt x="590550" y="2632710"/>
                  </a:cubicBezTo>
                  <a:cubicBezTo>
                    <a:pt x="715010" y="2552700"/>
                    <a:pt x="853440" y="2501900"/>
                    <a:pt x="995680" y="2463800"/>
                  </a:cubicBezTo>
                  <a:cubicBezTo>
                    <a:pt x="1122680" y="2429510"/>
                    <a:pt x="1250950" y="2400300"/>
                    <a:pt x="1379220" y="2369820"/>
                  </a:cubicBezTo>
                  <a:cubicBezTo>
                    <a:pt x="1526540" y="2334260"/>
                    <a:pt x="1653540" y="2261870"/>
                    <a:pt x="1758950" y="2152650"/>
                  </a:cubicBezTo>
                  <a:cubicBezTo>
                    <a:pt x="1841500" y="2066290"/>
                    <a:pt x="1905000" y="1968500"/>
                    <a:pt x="1955800" y="1860550"/>
                  </a:cubicBezTo>
                  <a:cubicBezTo>
                    <a:pt x="2026920" y="1708150"/>
                    <a:pt x="2096770" y="1555750"/>
                    <a:pt x="2167890" y="1404620"/>
                  </a:cubicBezTo>
                  <a:cubicBezTo>
                    <a:pt x="2232660" y="1267460"/>
                    <a:pt x="2307590" y="1135380"/>
                    <a:pt x="2401570" y="1016000"/>
                  </a:cubicBezTo>
                  <a:cubicBezTo>
                    <a:pt x="2482850" y="913130"/>
                    <a:pt x="2573020" y="821690"/>
                    <a:pt x="2687320" y="754380"/>
                  </a:cubicBezTo>
                  <a:cubicBezTo>
                    <a:pt x="2792730" y="693420"/>
                    <a:pt x="2907030" y="656590"/>
                    <a:pt x="3025140" y="631190"/>
                  </a:cubicBezTo>
                  <a:cubicBezTo>
                    <a:pt x="3108960" y="613410"/>
                    <a:pt x="3192780" y="596900"/>
                    <a:pt x="3279140" y="596900"/>
                  </a:cubicBezTo>
                  <a:cubicBezTo>
                    <a:pt x="3397250" y="595630"/>
                    <a:pt x="3512820" y="617220"/>
                    <a:pt x="3624580" y="655320"/>
                  </a:cubicBezTo>
                  <a:cubicBezTo>
                    <a:pt x="3712210" y="684530"/>
                    <a:pt x="3793490" y="722630"/>
                    <a:pt x="3863340" y="784860"/>
                  </a:cubicBezTo>
                  <a:cubicBezTo>
                    <a:pt x="3963670" y="873760"/>
                    <a:pt x="4042410" y="980440"/>
                    <a:pt x="4107180" y="1096010"/>
                  </a:cubicBezTo>
                  <a:cubicBezTo>
                    <a:pt x="4161790" y="1192530"/>
                    <a:pt x="4201160" y="1294130"/>
                    <a:pt x="4232910" y="1399540"/>
                  </a:cubicBezTo>
                  <a:cubicBezTo>
                    <a:pt x="4281170" y="1554480"/>
                    <a:pt x="4312920" y="1713230"/>
                    <a:pt x="4323080" y="1875790"/>
                  </a:cubicBezTo>
                  <a:cubicBezTo>
                    <a:pt x="4324350" y="1894840"/>
                    <a:pt x="4326890" y="1913890"/>
                    <a:pt x="4329430" y="1932940"/>
                  </a:cubicBezTo>
                  <a:cubicBezTo>
                    <a:pt x="4329430" y="1998980"/>
                    <a:pt x="4329430" y="2066290"/>
                    <a:pt x="4329430" y="2132330"/>
                  </a:cubicBezTo>
                  <a:cubicBezTo>
                    <a:pt x="4328160" y="2139950"/>
                    <a:pt x="4326890" y="2147570"/>
                    <a:pt x="4326890" y="2153920"/>
                  </a:cubicBezTo>
                  <a:cubicBezTo>
                    <a:pt x="4321810" y="2226310"/>
                    <a:pt x="4319270" y="2299970"/>
                    <a:pt x="4311650" y="2372360"/>
                  </a:cubicBezTo>
                  <a:cubicBezTo>
                    <a:pt x="4295140" y="2532380"/>
                    <a:pt x="4262120" y="2689860"/>
                    <a:pt x="4220210" y="2844800"/>
                  </a:cubicBezTo>
                  <a:cubicBezTo>
                    <a:pt x="4142740" y="3131820"/>
                    <a:pt x="4036060" y="3408680"/>
                    <a:pt x="3902710" y="3674110"/>
                  </a:cubicBezTo>
                  <a:cubicBezTo>
                    <a:pt x="3742690" y="3994150"/>
                    <a:pt x="3559810" y="4300220"/>
                    <a:pt x="3352800" y="4591050"/>
                  </a:cubicBezTo>
                  <a:cubicBezTo>
                    <a:pt x="3248660" y="4737100"/>
                    <a:pt x="3143250" y="4879340"/>
                    <a:pt x="3020060" y="5010150"/>
                  </a:cubicBezTo>
                  <a:cubicBezTo>
                    <a:pt x="2992120" y="5040630"/>
                    <a:pt x="2960370" y="5067300"/>
                    <a:pt x="2934970" y="5100320"/>
                  </a:cubicBezTo>
                  <a:cubicBezTo>
                    <a:pt x="2851150" y="5204460"/>
                    <a:pt x="2753360" y="5290820"/>
                    <a:pt x="2640330" y="5360670"/>
                  </a:cubicBezTo>
                  <a:cubicBezTo>
                    <a:pt x="2540000" y="5422900"/>
                    <a:pt x="2434590" y="5469890"/>
                    <a:pt x="2317750" y="5488940"/>
                  </a:cubicBezTo>
                  <a:cubicBezTo>
                    <a:pt x="2283460" y="5494020"/>
                    <a:pt x="2249170" y="5499100"/>
                    <a:pt x="2216150" y="5504180"/>
                  </a:cubicBezTo>
                  <a:close/>
                  <a:moveTo>
                    <a:pt x="1244600" y="2216150"/>
                  </a:moveTo>
                  <a:cubicBezTo>
                    <a:pt x="1428750" y="2164080"/>
                    <a:pt x="1567180" y="2056130"/>
                    <a:pt x="1656080" y="1885950"/>
                  </a:cubicBezTo>
                  <a:cubicBezTo>
                    <a:pt x="1709420" y="1781810"/>
                    <a:pt x="1760220" y="1677670"/>
                    <a:pt x="1807210" y="1569720"/>
                  </a:cubicBezTo>
                  <a:cubicBezTo>
                    <a:pt x="1869440" y="1430020"/>
                    <a:pt x="1925320" y="1287780"/>
                    <a:pt x="1985010" y="1145540"/>
                  </a:cubicBezTo>
                  <a:cubicBezTo>
                    <a:pt x="2020570" y="1062990"/>
                    <a:pt x="2061210" y="981710"/>
                    <a:pt x="2090420" y="897890"/>
                  </a:cubicBezTo>
                  <a:cubicBezTo>
                    <a:pt x="2108200" y="845820"/>
                    <a:pt x="2127250" y="793750"/>
                    <a:pt x="2151380" y="744220"/>
                  </a:cubicBezTo>
                  <a:cubicBezTo>
                    <a:pt x="2192020" y="660400"/>
                    <a:pt x="2197100" y="571500"/>
                    <a:pt x="2175510" y="480060"/>
                  </a:cubicBezTo>
                  <a:cubicBezTo>
                    <a:pt x="2161540" y="422910"/>
                    <a:pt x="2131060" y="373380"/>
                    <a:pt x="2104390" y="322580"/>
                  </a:cubicBezTo>
                  <a:cubicBezTo>
                    <a:pt x="2065020" y="245110"/>
                    <a:pt x="2007870" y="182880"/>
                    <a:pt x="1935480" y="137160"/>
                  </a:cubicBezTo>
                  <a:cubicBezTo>
                    <a:pt x="1805940" y="54610"/>
                    <a:pt x="1663700" y="8890"/>
                    <a:pt x="1510030" y="2540"/>
                  </a:cubicBezTo>
                  <a:cubicBezTo>
                    <a:pt x="1452880" y="0"/>
                    <a:pt x="1394460" y="5080"/>
                    <a:pt x="1336040" y="8890"/>
                  </a:cubicBezTo>
                  <a:cubicBezTo>
                    <a:pt x="1240790" y="13970"/>
                    <a:pt x="1146810" y="29210"/>
                    <a:pt x="1055370" y="59690"/>
                  </a:cubicBezTo>
                  <a:cubicBezTo>
                    <a:pt x="955040" y="92710"/>
                    <a:pt x="854710" y="129540"/>
                    <a:pt x="767080" y="191770"/>
                  </a:cubicBezTo>
                  <a:cubicBezTo>
                    <a:pt x="687070" y="248920"/>
                    <a:pt x="613410" y="313690"/>
                    <a:pt x="546100" y="386080"/>
                  </a:cubicBezTo>
                  <a:cubicBezTo>
                    <a:pt x="408940" y="537210"/>
                    <a:pt x="294640" y="701040"/>
                    <a:pt x="227330" y="897890"/>
                  </a:cubicBezTo>
                  <a:cubicBezTo>
                    <a:pt x="161290" y="1089660"/>
                    <a:pt x="137160" y="1283970"/>
                    <a:pt x="161290" y="1483360"/>
                  </a:cubicBezTo>
                  <a:cubicBezTo>
                    <a:pt x="185420" y="1678940"/>
                    <a:pt x="262890" y="1849120"/>
                    <a:pt x="394970" y="1997710"/>
                  </a:cubicBezTo>
                  <a:cubicBezTo>
                    <a:pt x="548640" y="2169160"/>
                    <a:pt x="741680" y="2246630"/>
                    <a:pt x="935990" y="2256790"/>
                  </a:cubicBezTo>
                  <a:cubicBezTo>
                    <a:pt x="1050290" y="2258060"/>
                    <a:pt x="1158240" y="2240280"/>
                    <a:pt x="1244600" y="2216150"/>
                  </a:cubicBezTo>
                  <a:close/>
                </a:path>
              </a:pathLst>
            </a:custGeom>
            <a:grpFill/>
          </p:spPr>
          <p:txBody>
            <a:bodyPr/>
            <a:lstStyle/>
            <a:p>
              <a:endParaRPr lang="en-GB"/>
            </a:p>
          </p:txBody>
        </p:sp>
      </p:grpSp>
      <p:pic>
        <p:nvPicPr>
          <p:cNvPr id="13" name="Picture 12" descr="A black background with a black square&#10;&#10;Description automatically generated with medium confidence">
            <a:extLst>
              <a:ext uri="{FF2B5EF4-FFF2-40B4-BE49-F238E27FC236}">
                <a16:creationId xmlns:a16="http://schemas.microsoft.com/office/drawing/2014/main" id="{D8059DE4-B572-4EAA-9F11-0D4FB2FAB9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20435" y="4951094"/>
            <a:ext cx="719305" cy="719305"/>
          </a:xfrm>
          <a:prstGeom prst="rect">
            <a:avLst/>
          </a:prstGeom>
        </p:spPr>
      </p:pic>
      <p:sp>
        <p:nvSpPr>
          <p:cNvPr id="19" name="TextBox 18">
            <a:extLst>
              <a:ext uri="{FF2B5EF4-FFF2-40B4-BE49-F238E27FC236}">
                <a16:creationId xmlns:a16="http://schemas.microsoft.com/office/drawing/2014/main" id="{A4D48DD2-DC4B-FC38-6512-D9D949303F66}"/>
              </a:ext>
            </a:extLst>
          </p:cNvPr>
          <p:cNvSpPr txBox="1"/>
          <p:nvPr/>
        </p:nvSpPr>
        <p:spPr>
          <a:xfrm>
            <a:off x="2719706" y="4975785"/>
            <a:ext cx="4631521" cy="694614"/>
          </a:xfrm>
          <a:prstGeom prst="rect">
            <a:avLst/>
          </a:prstGeom>
        </p:spPr>
        <p:txBody>
          <a:bodyPr wrap="square" lIns="0" tIns="0" rIns="0" bIns="0" rtlCol="0" anchor="t">
            <a:spAutoFit/>
          </a:bodyPr>
          <a:lstStyle/>
          <a:p>
            <a:pPr>
              <a:lnSpc>
                <a:spcPts val="2800"/>
              </a:lnSpc>
            </a:pPr>
            <a:r>
              <a:rPr lang="en-US" sz="2000" b="1" dirty="0">
                <a:solidFill>
                  <a:schemeClr val="accent4">
                    <a:lumMod val="50000"/>
                  </a:schemeClr>
                </a:solidFill>
                <a:latin typeface="Canva Sans"/>
              </a:rPr>
              <a:t>Joana </a:t>
            </a:r>
            <a:r>
              <a:rPr lang="en-US" sz="2000" dirty="0">
                <a:solidFill>
                  <a:schemeClr val="accent4">
                    <a:lumMod val="50000"/>
                  </a:schemeClr>
                </a:solidFill>
                <a:latin typeface="Canva Sans"/>
              </a:rPr>
              <a:t>– Frontend (HTML structure, CSS design)</a:t>
            </a:r>
          </a:p>
        </p:txBody>
      </p:sp>
      <p:pic>
        <p:nvPicPr>
          <p:cNvPr id="23" name="Picture 22" descr="A black background with a black square&#10;&#10;Description automatically generated with medium confidence">
            <a:extLst>
              <a:ext uri="{FF2B5EF4-FFF2-40B4-BE49-F238E27FC236}">
                <a16:creationId xmlns:a16="http://schemas.microsoft.com/office/drawing/2014/main" id="{580719E1-23FB-181D-F0E2-B6DF04E76E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5274" y="6217078"/>
            <a:ext cx="719305" cy="719305"/>
          </a:xfrm>
          <a:prstGeom prst="rect">
            <a:avLst/>
          </a:prstGeom>
        </p:spPr>
      </p:pic>
      <p:sp>
        <p:nvSpPr>
          <p:cNvPr id="25" name="TextBox 24">
            <a:extLst>
              <a:ext uri="{FF2B5EF4-FFF2-40B4-BE49-F238E27FC236}">
                <a16:creationId xmlns:a16="http://schemas.microsoft.com/office/drawing/2014/main" id="{404B0365-2F3C-5824-AB90-96E83448F762}"/>
              </a:ext>
            </a:extLst>
          </p:cNvPr>
          <p:cNvSpPr txBox="1"/>
          <p:nvPr/>
        </p:nvSpPr>
        <p:spPr>
          <a:xfrm>
            <a:off x="2719705" y="6232502"/>
            <a:ext cx="4631521" cy="694614"/>
          </a:xfrm>
          <a:prstGeom prst="rect">
            <a:avLst/>
          </a:prstGeom>
        </p:spPr>
        <p:txBody>
          <a:bodyPr wrap="square" lIns="0" tIns="0" rIns="0" bIns="0" rtlCol="0" anchor="t">
            <a:spAutoFit/>
          </a:bodyPr>
          <a:lstStyle/>
          <a:p>
            <a:pPr>
              <a:lnSpc>
                <a:spcPts val="2800"/>
              </a:lnSpc>
            </a:pPr>
            <a:r>
              <a:rPr lang="en-US" sz="2000" b="1" dirty="0">
                <a:solidFill>
                  <a:schemeClr val="accent4">
                    <a:lumMod val="50000"/>
                  </a:schemeClr>
                </a:solidFill>
                <a:latin typeface="Canva Sans"/>
              </a:rPr>
              <a:t>Chris </a:t>
            </a:r>
            <a:r>
              <a:rPr lang="en-US" sz="2000" dirty="0">
                <a:solidFill>
                  <a:schemeClr val="accent4">
                    <a:lumMod val="50000"/>
                  </a:schemeClr>
                </a:solidFill>
                <a:latin typeface="Canva Sans"/>
              </a:rPr>
              <a:t>– Frontend (HTML structure, CSS design)</a:t>
            </a:r>
          </a:p>
        </p:txBody>
      </p:sp>
      <p:pic>
        <p:nvPicPr>
          <p:cNvPr id="27" name="Picture 26" descr="A black background with a black square&#10;&#10;Description automatically generated with medium confidence">
            <a:extLst>
              <a:ext uri="{FF2B5EF4-FFF2-40B4-BE49-F238E27FC236}">
                <a16:creationId xmlns:a16="http://schemas.microsoft.com/office/drawing/2014/main" id="{FEF0E725-DB5F-9F66-04EE-9ED3921E48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8942" y="9075081"/>
            <a:ext cx="719305" cy="719305"/>
          </a:xfrm>
          <a:prstGeom prst="rect">
            <a:avLst/>
          </a:prstGeom>
        </p:spPr>
      </p:pic>
      <p:sp>
        <p:nvSpPr>
          <p:cNvPr id="28" name="TextBox 27">
            <a:extLst>
              <a:ext uri="{FF2B5EF4-FFF2-40B4-BE49-F238E27FC236}">
                <a16:creationId xmlns:a16="http://schemas.microsoft.com/office/drawing/2014/main" id="{28051034-C28E-F6E6-A5C9-D4BBEDC32674}"/>
              </a:ext>
            </a:extLst>
          </p:cNvPr>
          <p:cNvSpPr txBox="1"/>
          <p:nvPr/>
        </p:nvSpPr>
        <p:spPr>
          <a:xfrm>
            <a:off x="2951161" y="7549246"/>
            <a:ext cx="3885323" cy="1053686"/>
          </a:xfrm>
          <a:prstGeom prst="rect">
            <a:avLst/>
          </a:prstGeom>
        </p:spPr>
        <p:txBody>
          <a:bodyPr wrap="square" lIns="0" tIns="0" rIns="0" bIns="0" rtlCol="0" anchor="t">
            <a:spAutoFit/>
          </a:bodyPr>
          <a:lstStyle/>
          <a:p>
            <a:pPr>
              <a:lnSpc>
                <a:spcPts val="2800"/>
              </a:lnSpc>
            </a:pPr>
            <a:r>
              <a:rPr lang="en-US" sz="2000" b="1" dirty="0" err="1">
                <a:solidFill>
                  <a:schemeClr val="accent4">
                    <a:lumMod val="50000"/>
                  </a:schemeClr>
                </a:solidFill>
                <a:latin typeface="Canva Sans"/>
              </a:rPr>
              <a:t>Avraaj</a:t>
            </a:r>
            <a:r>
              <a:rPr lang="en-US" sz="2000" b="1" dirty="0">
                <a:solidFill>
                  <a:schemeClr val="accent4">
                    <a:lumMod val="50000"/>
                  </a:schemeClr>
                </a:solidFill>
                <a:latin typeface="Canva Sans"/>
              </a:rPr>
              <a:t> </a:t>
            </a:r>
            <a:r>
              <a:rPr lang="en-US" sz="2000" dirty="0">
                <a:solidFill>
                  <a:schemeClr val="accent4">
                    <a:lumMod val="50000"/>
                  </a:schemeClr>
                </a:solidFill>
                <a:latin typeface="Canva Sans"/>
              </a:rPr>
              <a:t>– Backend (API request/response, Data Structure, Logic)</a:t>
            </a:r>
          </a:p>
        </p:txBody>
      </p:sp>
      <p:sp>
        <p:nvSpPr>
          <p:cNvPr id="29" name="TextBox 28">
            <a:extLst>
              <a:ext uri="{FF2B5EF4-FFF2-40B4-BE49-F238E27FC236}">
                <a16:creationId xmlns:a16="http://schemas.microsoft.com/office/drawing/2014/main" id="{28A9676D-C3E9-6812-794C-49D87C07504D}"/>
              </a:ext>
            </a:extLst>
          </p:cNvPr>
          <p:cNvSpPr txBox="1"/>
          <p:nvPr/>
        </p:nvSpPr>
        <p:spPr>
          <a:xfrm>
            <a:off x="3419383" y="9042203"/>
            <a:ext cx="4116781" cy="1053686"/>
          </a:xfrm>
          <a:prstGeom prst="rect">
            <a:avLst/>
          </a:prstGeom>
        </p:spPr>
        <p:txBody>
          <a:bodyPr wrap="square" lIns="0" tIns="0" rIns="0" bIns="0" rtlCol="0" anchor="t">
            <a:spAutoFit/>
          </a:bodyPr>
          <a:lstStyle/>
          <a:p>
            <a:pPr>
              <a:lnSpc>
                <a:spcPts val="2800"/>
              </a:lnSpc>
            </a:pPr>
            <a:r>
              <a:rPr lang="en-US" sz="2000" b="1" dirty="0">
                <a:solidFill>
                  <a:schemeClr val="accent4">
                    <a:lumMod val="50000"/>
                  </a:schemeClr>
                </a:solidFill>
                <a:latin typeface="Canva Sans"/>
              </a:rPr>
              <a:t>Theo </a:t>
            </a:r>
            <a:r>
              <a:rPr lang="en-US" sz="2000" dirty="0">
                <a:solidFill>
                  <a:schemeClr val="accent4">
                    <a:lumMod val="50000"/>
                  </a:schemeClr>
                </a:solidFill>
                <a:latin typeface="Canva Sans"/>
              </a:rPr>
              <a:t>– Backend (API request/response, Data Structure, Logic)</a:t>
            </a:r>
          </a:p>
        </p:txBody>
      </p:sp>
      <p:pic>
        <p:nvPicPr>
          <p:cNvPr id="31" name="Picture 30" descr="A black and white smiley face&#10;&#10;Description automatically generated">
            <a:extLst>
              <a:ext uri="{FF2B5EF4-FFF2-40B4-BE49-F238E27FC236}">
                <a16:creationId xmlns:a16="http://schemas.microsoft.com/office/drawing/2014/main" id="{AECC60F2-ED99-A451-6B15-1B195D0556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74765" y="7489219"/>
            <a:ext cx="729950" cy="729950"/>
          </a:xfrm>
          <a:prstGeom prst="rect">
            <a:avLst/>
          </a:prstGeom>
        </p:spPr>
      </p:pic>
      <p:pic>
        <p:nvPicPr>
          <p:cNvPr id="36" name="Graphic 35" descr="Cheers with solid fill">
            <a:extLst>
              <a:ext uri="{FF2B5EF4-FFF2-40B4-BE49-F238E27FC236}">
                <a16:creationId xmlns:a16="http://schemas.microsoft.com/office/drawing/2014/main" id="{6DB28B72-101F-CF57-875A-3CE3C8DBBF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01869" y="7613847"/>
            <a:ext cx="1936826" cy="1936826"/>
          </a:xfrm>
          <a:prstGeom prst="rect">
            <a:avLst/>
          </a:prstGeom>
        </p:spPr>
      </p:pic>
    </p:spTree>
    <p:extLst>
      <p:ext uri="{BB962C8B-B14F-4D97-AF65-F5344CB8AC3E}">
        <p14:creationId xmlns:p14="http://schemas.microsoft.com/office/powerpoint/2010/main" val="225976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1C487-09EB-1103-8D09-F672A994BA61}"/>
            </a:ext>
          </a:extLst>
        </p:cNvPr>
        <p:cNvGrpSpPr/>
        <p:nvPr/>
      </p:nvGrpSpPr>
      <p:grpSpPr>
        <a:xfrm>
          <a:off x="0" y="0"/>
          <a:ext cx="0" cy="0"/>
          <a:chOff x="0" y="0"/>
          <a:chExt cx="0" cy="0"/>
        </a:xfrm>
      </p:grpSpPr>
      <p:pic>
        <p:nvPicPr>
          <p:cNvPr id="20" name="Picture 19" descr="A blue light swirls on a black background&#10;&#10;Description automatically generated">
            <a:extLst>
              <a:ext uri="{FF2B5EF4-FFF2-40B4-BE49-F238E27FC236}">
                <a16:creationId xmlns:a16="http://schemas.microsoft.com/office/drawing/2014/main" id="{D4E95B24-7011-62C5-D018-390132881A18}"/>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a:extLst>
              <a:ext uri="{FF2B5EF4-FFF2-40B4-BE49-F238E27FC236}">
                <a16:creationId xmlns:a16="http://schemas.microsoft.com/office/drawing/2014/main" id="{FD3F3762-34FF-6BB4-F893-C8283E45C2EA}"/>
              </a:ext>
            </a:extLst>
          </p:cNvPr>
          <p:cNvSpPr/>
          <p:nvPr/>
        </p:nvSpPr>
        <p:spPr>
          <a:xfrm rot="5400000">
            <a:off x="1948382" y="418770"/>
            <a:ext cx="1226446" cy="2740662"/>
          </a:xfrm>
          <a:custGeom>
            <a:avLst/>
            <a:gdLst/>
            <a:ahLst/>
            <a:cxnLst/>
            <a:rect l="l" t="t" r="r" b="b"/>
            <a:pathLst>
              <a:path w="1226446" h="2740662">
                <a:moveTo>
                  <a:pt x="0" y="0"/>
                </a:moveTo>
                <a:lnTo>
                  <a:pt x="1226446" y="0"/>
                </a:lnTo>
                <a:lnTo>
                  <a:pt x="1226446" y="2740662"/>
                </a:lnTo>
                <a:lnTo>
                  <a:pt x="0" y="274066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a:extLst>
              <a:ext uri="{FF2B5EF4-FFF2-40B4-BE49-F238E27FC236}">
                <a16:creationId xmlns:a16="http://schemas.microsoft.com/office/drawing/2014/main" id="{0CB8EAAB-EF9E-882E-00F9-38BDFF0995B1}"/>
              </a:ext>
            </a:extLst>
          </p:cNvPr>
          <p:cNvSpPr/>
          <p:nvPr/>
        </p:nvSpPr>
        <p:spPr>
          <a:xfrm rot="5400000" flipV="1">
            <a:off x="15113172" y="418770"/>
            <a:ext cx="1226446" cy="2740662"/>
          </a:xfrm>
          <a:custGeom>
            <a:avLst/>
            <a:gdLst/>
            <a:ahLst/>
            <a:cxnLst/>
            <a:rect l="l" t="t" r="r" b="b"/>
            <a:pathLst>
              <a:path w="1226446" h="2740662">
                <a:moveTo>
                  <a:pt x="0" y="2740662"/>
                </a:moveTo>
                <a:lnTo>
                  <a:pt x="1226446" y="2740662"/>
                </a:lnTo>
                <a:lnTo>
                  <a:pt x="1226446" y="0"/>
                </a:lnTo>
                <a:lnTo>
                  <a:pt x="0" y="0"/>
                </a:lnTo>
                <a:lnTo>
                  <a:pt x="0" y="2740662"/>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pic>
        <p:nvPicPr>
          <p:cNvPr id="5" name="Picture 5">
            <a:extLst>
              <a:ext uri="{FF2B5EF4-FFF2-40B4-BE49-F238E27FC236}">
                <a16:creationId xmlns:a16="http://schemas.microsoft.com/office/drawing/2014/main" id="{D54EA037-1A84-8DE4-4FE0-D3C3DB560F90}"/>
              </a:ext>
            </a:extLst>
          </p:cNvPr>
          <p:cNvPicPr>
            <a:picLocks noChangeAspect="1"/>
          </p:cNvPicPr>
          <p:nvPr/>
        </p:nvPicPr>
        <p:blipFill>
          <a:blip r:embed="rId6"/>
          <a:srcRect/>
          <a:stretch>
            <a:fillRect/>
          </a:stretch>
        </p:blipFill>
        <p:spPr>
          <a:xfrm>
            <a:off x="534297" y="5105400"/>
            <a:ext cx="4959340" cy="4959340"/>
          </a:xfrm>
          <a:prstGeom prst="rect">
            <a:avLst/>
          </a:prstGeom>
        </p:spPr>
      </p:pic>
      <p:sp>
        <p:nvSpPr>
          <p:cNvPr id="8" name="Freeform 8">
            <a:extLst>
              <a:ext uri="{FF2B5EF4-FFF2-40B4-BE49-F238E27FC236}">
                <a16:creationId xmlns:a16="http://schemas.microsoft.com/office/drawing/2014/main" id="{4DE64EB6-ED02-D588-70AB-F3725259A141}"/>
              </a:ext>
            </a:extLst>
          </p:cNvPr>
          <p:cNvSpPr/>
          <p:nvPr/>
        </p:nvSpPr>
        <p:spPr>
          <a:xfrm>
            <a:off x="2200688" y="6528298"/>
            <a:ext cx="6509698" cy="1936827"/>
          </a:xfrm>
          <a:custGeom>
            <a:avLst/>
            <a:gdLst/>
            <a:ahLst/>
            <a:cxnLst/>
            <a:rect l="l" t="t" r="r" b="b"/>
            <a:pathLst>
              <a:path w="6509698" h="1936827">
                <a:moveTo>
                  <a:pt x="0" y="0"/>
                </a:moveTo>
                <a:lnTo>
                  <a:pt x="6509699" y="0"/>
                </a:lnTo>
                <a:lnTo>
                  <a:pt x="6509699" y="1936827"/>
                </a:lnTo>
                <a:lnTo>
                  <a:pt x="0" y="1936827"/>
                </a:lnTo>
                <a:lnTo>
                  <a:pt x="0" y="0"/>
                </a:lnTo>
                <a:close/>
              </a:path>
            </a:pathLst>
          </a:custGeom>
          <a:solidFill>
            <a:schemeClr val="accent5"/>
          </a:solidFill>
        </p:spPr>
        <p:txBody>
          <a:bodyPr/>
          <a:lstStyle/>
          <a:p>
            <a:endParaRPr lang="en-GB"/>
          </a:p>
        </p:txBody>
      </p:sp>
      <p:sp>
        <p:nvSpPr>
          <p:cNvPr id="11" name="TextBox 11">
            <a:extLst>
              <a:ext uri="{FF2B5EF4-FFF2-40B4-BE49-F238E27FC236}">
                <a16:creationId xmlns:a16="http://schemas.microsoft.com/office/drawing/2014/main" id="{4E1B7F53-690C-CCDB-7DC1-A6DD801D3824}"/>
              </a:ext>
            </a:extLst>
          </p:cNvPr>
          <p:cNvSpPr txBox="1"/>
          <p:nvPr/>
        </p:nvSpPr>
        <p:spPr>
          <a:xfrm>
            <a:off x="4094510" y="1209675"/>
            <a:ext cx="10098981" cy="1282402"/>
          </a:xfrm>
          <a:prstGeom prst="rect">
            <a:avLst/>
          </a:prstGeom>
        </p:spPr>
        <p:txBody>
          <a:bodyPr lIns="0" tIns="0" rIns="0" bIns="0" rtlCol="0" anchor="t">
            <a:spAutoFit/>
          </a:bodyPr>
          <a:lstStyle/>
          <a:p>
            <a:pPr algn="ctr">
              <a:lnSpc>
                <a:spcPts val="9999"/>
              </a:lnSpc>
            </a:pPr>
            <a:r>
              <a:rPr lang="en-US" sz="9999" dirty="0">
                <a:solidFill>
                  <a:srgbClr val="FFFFFF"/>
                </a:solidFill>
                <a:latin typeface="Bebas Neue Cyrillic Bold"/>
              </a:rPr>
              <a:t>Process</a:t>
            </a:r>
            <a:endParaRPr lang="en-US" sz="9999" dirty="0">
              <a:solidFill>
                <a:srgbClr val="5CE1E6"/>
              </a:solidFill>
              <a:latin typeface="Bebas Neue Cyrillic Bold"/>
            </a:endParaRPr>
          </a:p>
        </p:txBody>
      </p:sp>
      <p:sp>
        <p:nvSpPr>
          <p:cNvPr id="14" name="TextBox 14">
            <a:extLst>
              <a:ext uri="{FF2B5EF4-FFF2-40B4-BE49-F238E27FC236}">
                <a16:creationId xmlns:a16="http://schemas.microsoft.com/office/drawing/2014/main" id="{5810FC62-B0DD-22C5-95B4-AC118895EA98}"/>
              </a:ext>
            </a:extLst>
          </p:cNvPr>
          <p:cNvSpPr txBox="1"/>
          <p:nvPr/>
        </p:nvSpPr>
        <p:spPr>
          <a:xfrm>
            <a:off x="2561605" y="7023658"/>
            <a:ext cx="1731247" cy="1079457"/>
          </a:xfrm>
          <a:prstGeom prst="rect">
            <a:avLst/>
          </a:prstGeom>
        </p:spPr>
        <p:txBody>
          <a:bodyPr lIns="0" tIns="0" rIns="0" bIns="0" rtlCol="0" anchor="t">
            <a:spAutoFit/>
          </a:bodyPr>
          <a:lstStyle/>
          <a:p>
            <a:pPr algn="ctr">
              <a:lnSpc>
                <a:spcPts val="8000"/>
              </a:lnSpc>
            </a:pPr>
            <a:r>
              <a:rPr lang="en-US" sz="8000">
                <a:solidFill>
                  <a:srgbClr val="FFFFFF"/>
                </a:solidFill>
                <a:latin typeface="Bebas Neue Cyrillic Bold"/>
              </a:rPr>
              <a:t>03</a:t>
            </a:r>
          </a:p>
        </p:txBody>
      </p:sp>
      <p:sp>
        <p:nvSpPr>
          <p:cNvPr id="17" name="TextBox 17">
            <a:extLst>
              <a:ext uri="{FF2B5EF4-FFF2-40B4-BE49-F238E27FC236}">
                <a16:creationId xmlns:a16="http://schemas.microsoft.com/office/drawing/2014/main" id="{CB8A8136-EAD1-94B6-EC31-D462262E1981}"/>
              </a:ext>
            </a:extLst>
          </p:cNvPr>
          <p:cNvSpPr txBox="1"/>
          <p:nvPr/>
        </p:nvSpPr>
        <p:spPr>
          <a:xfrm>
            <a:off x="4495800" y="7227845"/>
            <a:ext cx="3729743" cy="335541"/>
          </a:xfrm>
          <a:prstGeom prst="rect">
            <a:avLst/>
          </a:prstGeom>
        </p:spPr>
        <p:txBody>
          <a:bodyPr lIns="0" tIns="0" rIns="0" bIns="0" rtlCol="0" anchor="t">
            <a:spAutoFit/>
          </a:bodyPr>
          <a:lstStyle/>
          <a:p>
            <a:pPr>
              <a:lnSpc>
                <a:spcPts val="2800"/>
              </a:lnSpc>
            </a:pPr>
            <a:r>
              <a:rPr lang="en-US" sz="2000" b="1" dirty="0">
                <a:solidFill>
                  <a:srgbClr val="FFFFFF"/>
                </a:solidFill>
                <a:latin typeface="Canva Sans"/>
              </a:rPr>
              <a:t>Challenges</a:t>
            </a:r>
          </a:p>
        </p:txBody>
      </p:sp>
      <p:grpSp>
        <p:nvGrpSpPr>
          <p:cNvPr id="2" name="Group 6">
            <a:extLst>
              <a:ext uri="{FF2B5EF4-FFF2-40B4-BE49-F238E27FC236}">
                <a16:creationId xmlns:a16="http://schemas.microsoft.com/office/drawing/2014/main" id="{AB53E751-3724-58DF-5772-82F7223E5305}"/>
              </a:ext>
            </a:extLst>
          </p:cNvPr>
          <p:cNvGrpSpPr/>
          <p:nvPr/>
        </p:nvGrpSpPr>
        <p:grpSpPr>
          <a:xfrm>
            <a:off x="10408206" y="3350326"/>
            <a:ext cx="7914545" cy="7165239"/>
            <a:chOff x="0" y="0"/>
            <a:chExt cx="5580380" cy="5052060"/>
          </a:xfrm>
          <a:solidFill>
            <a:schemeClr val="bg1"/>
          </a:solidFill>
        </p:grpSpPr>
        <p:sp>
          <p:nvSpPr>
            <p:cNvPr id="21" name="Freeform 7">
              <a:extLst>
                <a:ext uri="{FF2B5EF4-FFF2-40B4-BE49-F238E27FC236}">
                  <a16:creationId xmlns:a16="http://schemas.microsoft.com/office/drawing/2014/main" id="{E5D29C04-A2B3-C596-8D1E-70EB46C06397}"/>
                </a:ext>
              </a:extLst>
            </p:cNvPr>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grpFill/>
          </p:spPr>
          <p:txBody>
            <a:bodyPr/>
            <a:lstStyle/>
            <a:p>
              <a:endParaRPr lang="en-GB"/>
            </a:p>
          </p:txBody>
        </p:sp>
      </p:grpSp>
      <p:sp>
        <p:nvSpPr>
          <p:cNvPr id="23" name="TextBox 22">
            <a:extLst>
              <a:ext uri="{FF2B5EF4-FFF2-40B4-BE49-F238E27FC236}">
                <a16:creationId xmlns:a16="http://schemas.microsoft.com/office/drawing/2014/main" id="{72C47E9F-F287-1642-A545-09E585F0702C}"/>
              </a:ext>
            </a:extLst>
          </p:cNvPr>
          <p:cNvSpPr txBox="1"/>
          <p:nvPr/>
        </p:nvSpPr>
        <p:spPr>
          <a:xfrm>
            <a:off x="12387092" y="4933016"/>
            <a:ext cx="5029356" cy="3170099"/>
          </a:xfrm>
          <a:prstGeom prst="rect">
            <a:avLst/>
          </a:prstGeom>
          <a:noFill/>
        </p:spPr>
        <p:txBody>
          <a:bodyPr wrap="square">
            <a:spAutoFit/>
          </a:bodyPr>
          <a:lstStyle/>
          <a:p>
            <a:pPr marL="342900" indent="-342900">
              <a:spcAft>
                <a:spcPts val="1200"/>
              </a:spcAft>
              <a:buSzPct val="150000"/>
              <a:buFont typeface="Arial" panose="020B0604020202020204" pitchFamily="34" charset="0"/>
              <a:buChar char="•"/>
            </a:pPr>
            <a:r>
              <a:rPr lang="en-US" sz="2000" dirty="0">
                <a:solidFill>
                  <a:schemeClr val="accent5">
                    <a:lumMod val="50000"/>
                  </a:schemeClr>
                </a:solidFill>
                <a:latin typeface="Canva Sans"/>
              </a:rPr>
              <a:t>Using new APIs and retrieving the necessary information from them</a:t>
            </a:r>
          </a:p>
          <a:p>
            <a:pPr marL="342900" indent="-342900">
              <a:spcAft>
                <a:spcPts val="1200"/>
              </a:spcAft>
              <a:buSzPct val="150000"/>
              <a:buFont typeface="Arial" panose="020B0604020202020204" pitchFamily="34" charset="0"/>
              <a:buChar char="•"/>
            </a:pPr>
            <a:endParaRPr lang="en-US" sz="2000" dirty="0">
              <a:solidFill>
                <a:schemeClr val="accent5">
                  <a:lumMod val="50000"/>
                </a:schemeClr>
              </a:solidFill>
              <a:latin typeface="Canva Sans"/>
            </a:endParaRPr>
          </a:p>
          <a:p>
            <a:pPr marL="342900" indent="-342900">
              <a:spcAft>
                <a:spcPts val="1200"/>
              </a:spcAft>
              <a:buSzPct val="150000"/>
              <a:buFont typeface="Arial" panose="020B0604020202020204" pitchFamily="34" charset="0"/>
              <a:buChar char="•"/>
            </a:pPr>
            <a:r>
              <a:rPr lang="en-US" sz="2000" dirty="0">
                <a:solidFill>
                  <a:schemeClr val="accent5">
                    <a:lumMod val="50000"/>
                  </a:schemeClr>
                </a:solidFill>
                <a:latin typeface="Canva Sans"/>
              </a:rPr>
              <a:t>Making app accessible and responsive</a:t>
            </a:r>
          </a:p>
          <a:p>
            <a:pPr marL="342900" indent="-342900">
              <a:spcAft>
                <a:spcPts val="1200"/>
              </a:spcAft>
              <a:buSzPct val="150000"/>
              <a:buFont typeface="Arial" panose="020B0604020202020204" pitchFamily="34" charset="0"/>
              <a:buChar char="•"/>
            </a:pPr>
            <a:endParaRPr lang="en-US" sz="2000" dirty="0">
              <a:solidFill>
                <a:schemeClr val="accent5">
                  <a:lumMod val="50000"/>
                </a:schemeClr>
              </a:solidFill>
              <a:latin typeface="Canva Sans"/>
            </a:endParaRPr>
          </a:p>
          <a:p>
            <a:pPr marL="342900" indent="-342900">
              <a:spcAft>
                <a:spcPts val="1200"/>
              </a:spcAft>
              <a:buSzPct val="150000"/>
              <a:buFont typeface="Arial" panose="020B0604020202020204" pitchFamily="34" charset="0"/>
              <a:buChar char="•"/>
            </a:pPr>
            <a:r>
              <a:rPr lang="en-US" sz="2000" dirty="0">
                <a:solidFill>
                  <a:schemeClr val="accent5">
                    <a:lumMod val="50000"/>
                  </a:schemeClr>
                </a:solidFill>
                <a:latin typeface="Canva Sans"/>
              </a:rPr>
              <a:t>Working together from the same repository</a:t>
            </a:r>
          </a:p>
        </p:txBody>
      </p:sp>
    </p:spTree>
    <p:extLst>
      <p:ext uri="{BB962C8B-B14F-4D97-AF65-F5344CB8AC3E}">
        <p14:creationId xmlns:p14="http://schemas.microsoft.com/office/powerpoint/2010/main" val="3893369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B9DC2-20DF-624C-4514-8CB87E343746}"/>
            </a:ext>
          </a:extLst>
        </p:cNvPr>
        <p:cNvGrpSpPr/>
        <p:nvPr/>
      </p:nvGrpSpPr>
      <p:grpSpPr>
        <a:xfrm>
          <a:off x="0" y="0"/>
          <a:ext cx="0" cy="0"/>
          <a:chOff x="0" y="0"/>
          <a:chExt cx="0" cy="0"/>
        </a:xfrm>
      </p:grpSpPr>
      <p:pic>
        <p:nvPicPr>
          <p:cNvPr id="20" name="Picture 19" descr="A blue light swirls on a black background&#10;&#10;Description automatically generated">
            <a:extLst>
              <a:ext uri="{FF2B5EF4-FFF2-40B4-BE49-F238E27FC236}">
                <a16:creationId xmlns:a16="http://schemas.microsoft.com/office/drawing/2014/main" id="{66DA3491-26C0-6C4F-163A-18C4C4C21BE9}"/>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3053792" y="-4017875"/>
            <a:ext cx="12215167" cy="18322750"/>
          </a:xfrm>
          <a:prstGeom prst="rect">
            <a:avLst/>
          </a:prstGeom>
        </p:spPr>
      </p:pic>
      <p:sp>
        <p:nvSpPr>
          <p:cNvPr id="3" name="Freeform 3">
            <a:extLst>
              <a:ext uri="{FF2B5EF4-FFF2-40B4-BE49-F238E27FC236}">
                <a16:creationId xmlns:a16="http://schemas.microsoft.com/office/drawing/2014/main" id="{664428FE-2168-AB93-FED1-DD7BB15DF682}"/>
              </a:ext>
            </a:extLst>
          </p:cNvPr>
          <p:cNvSpPr/>
          <p:nvPr/>
        </p:nvSpPr>
        <p:spPr>
          <a:xfrm rot="5400000">
            <a:off x="1948382" y="418770"/>
            <a:ext cx="1226446" cy="2740662"/>
          </a:xfrm>
          <a:custGeom>
            <a:avLst/>
            <a:gdLst/>
            <a:ahLst/>
            <a:cxnLst/>
            <a:rect l="l" t="t" r="r" b="b"/>
            <a:pathLst>
              <a:path w="1226446" h="2740662">
                <a:moveTo>
                  <a:pt x="0" y="0"/>
                </a:moveTo>
                <a:lnTo>
                  <a:pt x="1226446" y="0"/>
                </a:lnTo>
                <a:lnTo>
                  <a:pt x="1226446" y="2740662"/>
                </a:lnTo>
                <a:lnTo>
                  <a:pt x="0" y="2740662"/>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a:extLst>
              <a:ext uri="{FF2B5EF4-FFF2-40B4-BE49-F238E27FC236}">
                <a16:creationId xmlns:a16="http://schemas.microsoft.com/office/drawing/2014/main" id="{EC6694B7-C043-9735-38D3-EBCB12C3C8BA}"/>
              </a:ext>
            </a:extLst>
          </p:cNvPr>
          <p:cNvSpPr/>
          <p:nvPr/>
        </p:nvSpPr>
        <p:spPr>
          <a:xfrm rot="5400000" flipV="1">
            <a:off x="15113172" y="418770"/>
            <a:ext cx="1226446" cy="2740662"/>
          </a:xfrm>
          <a:custGeom>
            <a:avLst/>
            <a:gdLst/>
            <a:ahLst/>
            <a:cxnLst/>
            <a:rect l="l" t="t" r="r" b="b"/>
            <a:pathLst>
              <a:path w="1226446" h="2740662">
                <a:moveTo>
                  <a:pt x="0" y="2740662"/>
                </a:moveTo>
                <a:lnTo>
                  <a:pt x="1226446" y="2740662"/>
                </a:lnTo>
                <a:lnTo>
                  <a:pt x="1226446" y="0"/>
                </a:lnTo>
                <a:lnTo>
                  <a:pt x="0" y="0"/>
                </a:lnTo>
                <a:lnTo>
                  <a:pt x="0" y="2740662"/>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GB"/>
          </a:p>
        </p:txBody>
      </p:sp>
      <p:pic>
        <p:nvPicPr>
          <p:cNvPr id="5" name="Picture 5">
            <a:extLst>
              <a:ext uri="{FF2B5EF4-FFF2-40B4-BE49-F238E27FC236}">
                <a16:creationId xmlns:a16="http://schemas.microsoft.com/office/drawing/2014/main" id="{6E3785CF-A7FE-91AF-6F23-2B85B9F68063}"/>
              </a:ext>
            </a:extLst>
          </p:cNvPr>
          <p:cNvPicPr>
            <a:picLocks noChangeAspect="1"/>
          </p:cNvPicPr>
          <p:nvPr/>
        </p:nvPicPr>
        <p:blipFill>
          <a:blip r:embed="rId6"/>
          <a:srcRect/>
          <a:stretch>
            <a:fillRect/>
          </a:stretch>
        </p:blipFill>
        <p:spPr>
          <a:xfrm>
            <a:off x="12573000" y="5017041"/>
            <a:ext cx="4959340" cy="4959340"/>
          </a:xfrm>
          <a:prstGeom prst="rect">
            <a:avLst/>
          </a:prstGeom>
        </p:spPr>
      </p:pic>
      <p:sp>
        <p:nvSpPr>
          <p:cNvPr id="10" name="Freeform 10">
            <a:extLst>
              <a:ext uri="{FF2B5EF4-FFF2-40B4-BE49-F238E27FC236}">
                <a16:creationId xmlns:a16="http://schemas.microsoft.com/office/drawing/2014/main" id="{1112625F-20C8-8C61-9A87-0FB9D6A48A2B}"/>
              </a:ext>
            </a:extLst>
          </p:cNvPr>
          <p:cNvSpPr/>
          <p:nvPr/>
        </p:nvSpPr>
        <p:spPr>
          <a:xfrm>
            <a:off x="9577613" y="6528298"/>
            <a:ext cx="6509698" cy="1936827"/>
          </a:xfrm>
          <a:custGeom>
            <a:avLst/>
            <a:gdLst/>
            <a:ahLst/>
            <a:cxnLst/>
            <a:rect l="l" t="t" r="r" b="b"/>
            <a:pathLst>
              <a:path w="6509698" h="1936827">
                <a:moveTo>
                  <a:pt x="0" y="0"/>
                </a:moveTo>
                <a:lnTo>
                  <a:pt x="6509699" y="0"/>
                </a:lnTo>
                <a:lnTo>
                  <a:pt x="6509699" y="1936827"/>
                </a:lnTo>
                <a:lnTo>
                  <a:pt x="0" y="1936827"/>
                </a:lnTo>
                <a:lnTo>
                  <a:pt x="0" y="0"/>
                </a:lnTo>
                <a:close/>
              </a:path>
            </a:pathLst>
          </a:custGeom>
          <a:solidFill>
            <a:schemeClr val="accent5"/>
          </a:solidFill>
        </p:spPr>
        <p:txBody>
          <a:bodyPr/>
          <a:lstStyle/>
          <a:p>
            <a:endParaRPr lang="en-GB"/>
          </a:p>
        </p:txBody>
      </p:sp>
      <p:sp>
        <p:nvSpPr>
          <p:cNvPr id="11" name="TextBox 11">
            <a:extLst>
              <a:ext uri="{FF2B5EF4-FFF2-40B4-BE49-F238E27FC236}">
                <a16:creationId xmlns:a16="http://schemas.microsoft.com/office/drawing/2014/main" id="{FAD9D7D8-7263-8F5F-2203-F958BC72E2B0}"/>
              </a:ext>
            </a:extLst>
          </p:cNvPr>
          <p:cNvSpPr txBox="1"/>
          <p:nvPr/>
        </p:nvSpPr>
        <p:spPr>
          <a:xfrm>
            <a:off x="4094510" y="1209675"/>
            <a:ext cx="10098981" cy="1282402"/>
          </a:xfrm>
          <a:prstGeom prst="rect">
            <a:avLst/>
          </a:prstGeom>
        </p:spPr>
        <p:txBody>
          <a:bodyPr lIns="0" tIns="0" rIns="0" bIns="0" rtlCol="0" anchor="t">
            <a:spAutoFit/>
          </a:bodyPr>
          <a:lstStyle/>
          <a:p>
            <a:pPr algn="ctr">
              <a:lnSpc>
                <a:spcPts val="9999"/>
              </a:lnSpc>
            </a:pPr>
            <a:r>
              <a:rPr lang="en-US" sz="9999" dirty="0">
                <a:solidFill>
                  <a:srgbClr val="FFFFFF"/>
                </a:solidFill>
                <a:latin typeface="Bebas Neue Cyrillic Bold"/>
              </a:rPr>
              <a:t>Process</a:t>
            </a:r>
            <a:endParaRPr lang="en-US" sz="9999" dirty="0">
              <a:solidFill>
                <a:srgbClr val="5CE1E6"/>
              </a:solidFill>
              <a:latin typeface="Bebas Neue Cyrillic Bold"/>
            </a:endParaRPr>
          </a:p>
        </p:txBody>
      </p:sp>
      <p:sp>
        <p:nvSpPr>
          <p:cNvPr id="15" name="TextBox 15">
            <a:extLst>
              <a:ext uri="{FF2B5EF4-FFF2-40B4-BE49-F238E27FC236}">
                <a16:creationId xmlns:a16="http://schemas.microsoft.com/office/drawing/2014/main" id="{08B00A61-462F-70FC-A2F9-57888B58CC6C}"/>
              </a:ext>
            </a:extLst>
          </p:cNvPr>
          <p:cNvSpPr txBox="1"/>
          <p:nvPr/>
        </p:nvSpPr>
        <p:spPr>
          <a:xfrm>
            <a:off x="9865588" y="7023658"/>
            <a:ext cx="1731247" cy="1079457"/>
          </a:xfrm>
          <a:prstGeom prst="rect">
            <a:avLst/>
          </a:prstGeom>
        </p:spPr>
        <p:txBody>
          <a:bodyPr lIns="0" tIns="0" rIns="0" bIns="0" rtlCol="0" anchor="t">
            <a:spAutoFit/>
          </a:bodyPr>
          <a:lstStyle/>
          <a:p>
            <a:pPr algn="ctr">
              <a:lnSpc>
                <a:spcPts val="8000"/>
              </a:lnSpc>
            </a:pPr>
            <a:r>
              <a:rPr lang="en-US" sz="8000">
                <a:solidFill>
                  <a:srgbClr val="FFFFFF"/>
                </a:solidFill>
                <a:latin typeface="Bebas Neue Cyrillic Bold"/>
              </a:rPr>
              <a:t>04</a:t>
            </a:r>
          </a:p>
        </p:txBody>
      </p:sp>
      <p:sp>
        <p:nvSpPr>
          <p:cNvPr id="19" name="TextBox 19">
            <a:extLst>
              <a:ext uri="{FF2B5EF4-FFF2-40B4-BE49-F238E27FC236}">
                <a16:creationId xmlns:a16="http://schemas.microsoft.com/office/drawing/2014/main" id="{BD2554EA-2F04-ADDE-D8A3-1CD57BA6CAFB}"/>
              </a:ext>
            </a:extLst>
          </p:cNvPr>
          <p:cNvSpPr txBox="1"/>
          <p:nvPr/>
        </p:nvSpPr>
        <p:spPr>
          <a:xfrm>
            <a:off x="11884810" y="7260153"/>
            <a:ext cx="3729743" cy="335541"/>
          </a:xfrm>
          <a:prstGeom prst="rect">
            <a:avLst/>
          </a:prstGeom>
        </p:spPr>
        <p:txBody>
          <a:bodyPr lIns="0" tIns="0" rIns="0" bIns="0" rtlCol="0" anchor="t">
            <a:spAutoFit/>
          </a:bodyPr>
          <a:lstStyle/>
          <a:p>
            <a:pPr>
              <a:lnSpc>
                <a:spcPts val="2800"/>
              </a:lnSpc>
            </a:pPr>
            <a:r>
              <a:rPr lang="en-US" sz="2000" b="1" dirty="0">
                <a:solidFill>
                  <a:srgbClr val="FFFFFF"/>
                </a:solidFill>
                <a:latin typeface="Canva Sans"/>
              </a:rPr>
              <a:t>Successes</a:t>
            </a:r>
          </a:p>
        </p:txBody>
      </p:sp>
      <p:grpSp>
        <p:nvGrpSpPr>
          <p:cNvPr id="2" name="Group 6">
            <a:extLst>
              <a:ext uri="{FF2B5EF4-FFF2-40B4-BE49-F238E27FC236}">
                <a16:creationId xmlns:a16="http://schemas.microsoft.com/office/drawing/2014/main" id="{FCC57645-8332-5ADB-8D67-32FA49074A36}"/>
              </a:ext>
            </a:extLst>
          </p:cNvPr>
          <p:cNvGrpSpPr/>
          <p:nvPr/>
        </p:nvGrpSpPr>
        <p:grpSpPr>
          <a:xfrm>
            <a:off x="1018661" y="305334"/>
            <a:ext cx="7250906" cy="10287000"/>
            <a:chOff x="-36830" y="-113030"/>
            <a:chExt cx="3351530" cy="4754880"/>
          </a:xfrm>
          <a:solidFill>
            <a:schemeClr val="bg1"/>
          </a:solidFill>
        </p:grpSpPr>
        <p:sp>
          <p:nvSpPr>
            <p:cNvPr id="21" name="Freeform 7">
              <a:extLst>
                <a:ext uri="{FF2B5EF4-FFF2-40B4-BE49-F238E27FC236}">
                  <a16:creationId xmlns:a16="http://schemas.microsoft.com/office/drawing/2014/main" id="{2E99DCA2-95DD-5B7E-6864-C01129CDF412}"/>
                </a:ext>
              </a:extLst>
            </p:cNvPr>
            <p:cNvSpPr/>
            <p:nvPr/>
          </p:nvSpPr>
          <p:spPr>
            <a:xfrm>
              <a:off x="0" y="0"/>
              <a:ext cx="3351530" cy="4754880"/>
            </a:xfrm>
            <a:custGeom>
              <a:avLst/>
              <a:gdLst/>
              <a:ahLst/>
              <a:cxnLst/>
              <a:rect l="l" t="t" r="r" b="b"/>
              <a:pathLst>
                <a:path w="3351530" h="4754880">
                  <a:moveTo>
                    <a:pt x="3351530" y="2602230"/>
                  </a:moveTo>
                  <a:cubicBezTo>
                    <a:pt x="3351530" y="2837180"/>
                    <a:pt x="3218180" y="3070860"/>
                    <a:pt x="2955290" y="3163570"/>
                  </a:cubicBezTo>
                  <a:cubicBezTo>
                    <a:pt x="2592070" y="3293110"/>
                    <a:pt x="2547620" y="3620770"/>
                    <a:pt x="2589530" y="3953510"/>
                  </a:cubicBezTo>
                  <a:cubicBezTo>
                    <a:pt x="2645410" y="4399280"/>
                    <a:pt x="2184400" y="4754880"/>
                    <a:pt x="1771650" y="4575810"/>
                  </a:cubicBezTo>
                  <a:cubicBezTo>
                    <a:pt x="1681480" y="4536440"/>
                    <a:pt x="1595120" y="4485640"/>
                    <a:pt x="1497330" y="4470400"/>
                  </a:cubicBezTo>
                  <a:cubicBezTo>
                    <a:pt x="1374140" y="4450080"/>
                    <a:pt x="1245870" y="4479290"/>
                    <a:pt x="1121410" y="4460240"/>
                  </a:cubicBezTo>
                  <a:cubicBezTo>
                    <a:pt x="687070" y="4391660"/>
                    <a:pt x="351790" y="4328160"/>
                    <a:pt x="154940" y="3891280"/>
                  </a:cubicBezTo>
                  <a:cubicBezTo>
                    <a:pt x="0" y="3548380"/>
                    <a:pt x="13970" y="3124200"/>
                    <a:pt x="252730" y="2821940"/>
                  </a:cubicBezTo>
                  <a:cubicBezTo>
                    <a:pt x="384810" y="2658110"/>
                    <a:pt x="450850" y="2442210"/>
                    <a:pt x="450850" y="2221230"/>
                  </a:cubicBezTo>
                  <a:cubicBezTo>
                    <a:pt x="450850" y="1993900"/>
                    <a:pt x="382270" y="1760220"/>
                    <a:pt x="243840" y="1569720"/>
                  </a:cubicBezTo>
                  <a:cubicBezTo>
                    <a:pt x="100330" y="1369060"/>
                    <a:pt x="36830" y="1141730"/>
                    <a:pt x="36830" y="924560"/>
                  </a:cubicBezTo>
                  <a:cubicBezTo>
                    <a:pt x="36830" y="688340"/>
                    <a:pt x="143510" y="400050"/>
                    <a:pt x="314960" y="231140"/>
                  </a:cubicBezTo>
                  <a:cubicBezTo>
                    <a:pt x="551180" y="0"/>
                    <a:pt x="885190" y="137160"/>
                    <a:pt x="1047750" y="391160"/>
                  </a:cubicBezTo>
                  <a:cubicBezTo>
                    <a:pt x="1168400" y="581660"/>
                    <a:pt x="1416050" y="709930"/>
                    <a:pt x="1642110" y="659130"/>
                  </a:cubicBezTo>
                  <a:cubicBezTo>
                    <a:pt x="1723390" y="641350"/>
                    <a:pt x="1799590" y="608330"/>
                    <a:pt x="1877060" y="580390"/>
                  </a:cubicBezTo>
                  <a:cubicBezTo>
                    <a:pt x="2180590" y="472440"/>
                    <a:pt x="2548890" y="610870"/>
                    <a:pt x="2668270" y="919480"/>
                  </a:cubicBezTo>
                  <a:cubicBezTo>
                    <a:pt x="2739390" y="1103630"/>
                    <a:pt x="2664460" y="1231900"/>
                    <a:pt x="2644140" y="1412240"/>
                  </a:cubicBezTo>
                  <a:cubicBezTo>
                    <a:pt x="2613660" y="1678940"/>
                    <a:pt x="2744470" y="1948180"/>
                    <a:pt x="2994660" y="2057400"/>
                  </a:cubicBezTo>
                  <a:cubicBezTo>
                    <a:pt x="3233420" y="2161540"/>
                    <a:pt x="3351530" y="2382520"/>
                    <a:pt x="3351530" y="2602230"/>
                  </a:cubicBezTo>
                  <a:close/>
                </a:path>
              </a:pathLst>
            </a:custGeom>
            <a:grpFill/>
          </p:spPr>
          <p:txBody>
            <a:bodyPr/>
            <a:lstStyle/>
            <a:p>
              <a:endParaRPr lang="en-GB"/>
            </a:p>
          </p:txBody>
        </p:sp>
      </p:grpSp>
      <p:sp>
        <p:nvSpPr>
          <p:cNvPr id="22" name="TextBox 21">
            <a:extLst>
              <a:ext uri="{FF2B5EF4-FFF2-40B4-BE49-F238E27FC236}">
                <a16:creationId xmlns:a16="http://schemas.microsoft.com/office/drawing/2014/main" id="{D2FDF5E0-386F-DF78-657B-380CC2EB2DCE}"/>
              </a:ext>
            </a:extLst>
          </p:cNvPr>
          <p:cNvSpPr txBox="1"/>
          <p:nvPr/>
        </p:nvSpPr>
        <p:spPr>
          <a:xfrm>
            <a:off x="2673447" y="2412048"/>
            <a:ext cx="3197400" cy="7325082"/>
          </a:xfrm>
          <a:prstGeom prst="rect">
            <a:avLst/>
          </a:prstGeom>
          <a:noFill/>
        </p:spPr>
        <p:txBody>
          <a:bodyPr wrap="square">
            <a:spAutoFit/>
          </a:bodyPr>
          <a:lstStyle/>
          <a:p>
            <a:pPr marL="342900" indent="-342900">
              <a:spcAft>
                <a:spcPts val="1200"/>
              </a:spcAft>
              <a:buSzPct val="150000"/>
              <a:buFont typeface="Arial" panose="020B0604020202020204" pitchFamily="34" charset="0"/>
              <a:buChar char="•"/>
            </a:pPr>
            <a:r>
              <a:rPr lang="en-US" sz="2000" dirty="0">
                <a:solidFill>
                  <a:schemeClr val="tx1">
                    <a:lumMod val="85000"/>
                    <a:lumOff val="15000"/>
                  </a:schemeClr>
                </a:solidFill>
                <a:latin typeface="Canva Sans"/>
              </a:rPr>
              <a:t>Successful implementation of the APIs, enabling search by song as well as artist</a:t>
            </a:r>
          </a:p>
          <a:p>
            <a:pPr marL="342900" indent="-342900">
              <a:spcAft>
                <a:spcPts val="1200"/>
              </a:spcAft>
              <a:buSzPct val="150000"/>
              <a:buFont typeface="Arial" panose="020B0604020202020204" pitchFamily="34" charset="0"/>
              <a:buChar char="•"/>
            </a:pPr>
            <a:endParaRPr lang="en-US" sz="2000" dirty="0">
              <a:solidFill>
                <a:schemeClr val="tx1">
                  <a:lumMod val="85000"/>
                  <a:lumOff val="15000"/>
                </a:schemeClr>
              </a:solidFill>
              <a:latin typeface="Canva Sans"/>
            </a:endParaRPr>
          </a:p>
          <a:p>
            <a:pPr marL="342900" indent="-342900">
              <a:spcAft>
                <a:spcPts val="1200"/>
              </a:spcAft>
              <a:buSzPct val="150000"/>
              <a:buFont typeface="Arial" panose="020B0604020202020204" pitchFamily="34" charset="0"/>
              <a:buChar char="•"/>
            </a:pPr>
            <a:r>
              <a:rPr lang="en-US" sz="2000" dirty="0">
                <a:solidFill>
                  <a:schemeClr val="tx1">
                    <a:lumMod val="85000"/>
                    <a:lumOff val="15000"/>
                  </a:schemeClr>
                </a:solidFill>
                <a:latin typeface="Canva Sans"/>
              </a:rPr>
              <a:t>Enabling display of live event information</a:t>
            </a:r>
          </a:p>
          <a:p>
            <a:pPr marL="342900" indent="-342900">
              <a:spcAft>
                <a:spcPts val="1200"/>
              </a:spcAft>
              <a:buSzPct val="150000"/>
              <a:buFont typeface="Arial" panose="020B0604020202020204" pitchFamily="34" charset="0"/>
              <a:buChar char="•"/>
            </a:pPr>
            <a:endParaRPr lang="en-US" sz="2000" dirty="0">
              <a:solidFill>
                <a:schemeClr val="tx1">
                  <a:lumMod val="85000"/>
                  <a:lumOff val="15000"/>
                </a:schemeClr>
              </a:solidFill>
              <a:latin typeface="Canva Sans"/>
            </a:endParaRPr>
          </a:p>
          <a:p>
            <a:pPr marL="342900" indent="-342900">
              <a:spcAft>
                <a:spcPts val="1200"/>
              </a:spcAft>
              <a:buSzPct val="150000"/>
              <a:buFont typeface="Arial" panose="020B0604020202020204" pitchFamily="34" charset="0"/>
              <a:buChar char="•"/>
            </a:pPr>
            <a:r>
              <a:rPr lang="en-US" sz="2000" dirty="0">
                <a:solidFill>
                  <a:schemeClr val="tx1">
                    <a:lumMod val="85000"/>
                    <a:lumOff val="15000"/>
                  </a:schemeClr>
                </a:solidFill>
                <a:latin typeface="Canva Sans"/>
              </a:rPr>
              <a:t>Use of Project function of GitHub to manage tasks</a:t>
            </a:r>
          </a:p>
          <a:p>
            <a:pPr marL="342900" indent="-342900">
              <a:spcAft>
                <a:spcPts val="1200"/>
              </a:spcAft>
              <a:buSzPct val="150000"/>
              <a:buFont typeface="Arial" panose="020B0604020202020204" pitchFamily="34" charset="0"/>
              <a:buChar char="•"/>
            </a:pPr>
            <a:endParaRPr lang="en-US" sz="2000" dirty="0">
              <a:solidFill>
                <a:schemeClr val="tx1">
                  <a:lumMod val="85000"/>
                  <a:lumOff val="15000"/>
                </a:schemeClr>
              </a:solidFill>
              <a:latin typeface="Canva Sans"/>
            </a:endParaRPr>
          </a:p>
          <a:p>
            <a:pPr marL="342900" indent="-342900">
              <a:spcAft>
                <a:spcPts val="1200"/>
              </a:spcAft>
              <a:buSzPct val="150000"/>
              <a:buFont typeface="Arial" panose="020B0604020202020204" pitchFamily="34" charset="0"/>
              <a:buChar char="•"/>
            </a:pPr>
            <a:r>
              <a:rPr lang="en-US" sz="2000" dirty="0">
                <a:solidFill>
                  <a:schemeClr val="tx1">
                    <a:lumMod val="85000"/>
                    <a:lumOff val="15000"/>
                  </a:schemeClr>
                </a:solidFill>
                <a:latin typeface="Canva Sans"/>
              </a:rPr>
              <a:t>Good communication between team members, integrating the two main parts of the app development</a:t>
            </a:r>
          </a:p>
          <a:p>
            <a:pPr marL="342900" indent="-342900">
              <a:spcAft>
                <a:spcPts val="1200"/>
              </a:spcAft>
              <a:buSzPct val="150000"/>
              <a:buFont typeface="Arial" panose="020B0604020202020204" pitchFamily="34" charset="0"/>
              <a:buChar char="•"/>
            </a:pPr>
            <a:endParaRPr lang="en-US" sz="2000" dirty="0">
              <a:solidFill>
                <a:schemeClr val="tx1">
                  <a:lumMod val="85000"/>
                  <a:lumOff val="15000"/>
                </a:schemeClr>
              </a:solidFill>
              <a:latin typeface="Canva Sans"/>
            </a:endParaRPr>
          </a:p>
        </p:txBody>
      </p:sp>
    </p:spTree>
    <p:extLst>
      <p:ext uri="{BB962C8B-B14F-4D97-AF65-F5344CB8AC3E}">
        <p14:creationId xmlns:p14="http://schemas.microsoft.com/office/powerpoint/2010/main" val="3784697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1020</Words>
  <Application>Microsoft Office PowerPoint</Application>
  <PresentationFormat>Custom</PresentationFormat>
  <Paragraphs>163</Paragraphs>
  <Slides>13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Roboto</vt:lpstr>
      <vt:lpstr>Canva Sans</vt:lpstr>
      <vt:lpstr>Bebas Neue Cyrillic Bold</vt:lpstr>
      <vt:lpstr>Calibri</vt:lpstr>
      <vt:lpstr>Wix Madefor Display</vt:lpstr>
      <vt:lpstr>Orbitron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Joana Quental</dc:creator>
  <cp:lastModifiedBy>Joana Quental</cp:lastModifiedBy>
  <cp:revision>12</cp:revision>
  <dcterms:created xsi:type="dcterms:W3CDTF">2006-08-16T00:00:00Z</dcterms:created>
  <dcterms:modified xsi:type="dcterms:W3CDTF">2024-02-08T10:58:31Z</dcterms:modified>
  <dc:identifier>DAF8I-LOlwA</dc:identifier>
</cp:coreProperties>
</file>